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4"/>
  </p:notesMasterIdLst>
  <p:sldIdLst>
    <p:sldId id="256" r:id="rId2"/>
    <p:sldId id="258" r:id="rId3"/>
    <p:sldId id="257" r:id="rId4"/>
    <p:sldId id="259" r:id="rId5"/>
    <p:sldId id="265"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87" r:id="rId20"/>
    <p:sldId id="274" r:id="rId21"/>
    <p:sldId id="275" r:id="rId22"/>
    <p:sldId id="276" r:id="rId23"/>
    <p:sldId id="277" r:id="rId24"/>
    <p:sldId id="286" r:id="rId25"/>
    <p:sldId id="279" r:id="rId26"/>
    <p:sldId id="280" r:id="rId27"/>
    <p:sldId id="281" r:id="rId28"/>
    <p:sldId id="282" r:id="rId29"/>
    <p:sldId id="283" r:id="rId30"/>
    <p:sldId id="284" r:id="rId31"/>
    <p:sldId id="285" r:id="rId32"/>
    <p:sldId id="288"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FF8A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20"/>
    <p:restoredTop sz="95219"/>
  </p:normalViewPr>
  <p:slideViewPr>
    <p:cSldViewPr snapToGrid="0" snapToObjects="1">
      <p:cViewPr varScale="1">
        <p:scale>
          <a:sx n="121" d="100"/>
          <a:sy n="121" d="100"/>
        </p:scale>
        <p:origin x="120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7A25BF-7808-2C47-868A-6397D9B1DC81}" type="datetimeFigureOut">
              <a:rPr lang="en-US" smtClean="0"/>
              <a:t>11/2/22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E54AD-6590-C242-A57C-54C73BA9010A}" type="slidenum">
              <a:rPr lang="en-US" smtClean="0"/>
              <a:t>‹#›</a:t>
            </a:fld>
            <a:endParaRPr lang="en-US"/>
          </a:p>
        </p:txBody>
      </p:sp>
    </p:spTree>
    <p:extLst>
      <p:ext uri="{BB962C8B-B14F-4D97-AF65-F5344CB8AC3E}">
        <p14:creationId xmlns:p14="http://schemas.microsoft.com/office/powerpoint/2010/main" val="3621587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Because we are examining egg production along a continuous density</a:t>
            </a:r>
          </a:p>
          <a:p>
            <a:r>
              <a:rPr lang="en-US" sz="1200" kern="1200" dirty="0">
                <a:solidFill>
                  <a:schemeClr val="tx1"/>
                </a:solidFill>
                <a:effectLst/>
                <a:latin typeface="+mn-lt"/>
                <a:ea typeface="+mn-ea"/>
                <a:cs typeface="+mn-cs"/>
              </a:rPr>
              <a:t>gradient, this is essentially a study of density-dependent reproduction.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experimental manipulation of density was implemented in spring</a:t>
            </a:r>
          </a:p>
          <a:p>
            <a:r>
              <a:rPr lang="en-US" sz="1200" kern="1200" dirty="0">
                <a:solidFill>
                  <a:schemeClr val="tx1"/>
                </a:solidFill>
                <a:effectLst/>
                <a:latin typeface="+mn-lt"/>
                <a:ea typeface="+mn-ea"/>
                <a:cs typeface="+mn-cs"/>
              </a:rPr>
              <a:t>and in summer. Thus, a motivation for collecting these data could be</a:t>
            </a:r>
          </a:p>
          <a:p>
            <a:r>
              <a:rPr lang="en-US" sz="1200" kern="1200" dirty="0">
                <a:solidFill>
                  <a:schemeClr val="tx1"/>
                </a:solidFill>
                <a:effectLst/>
                <a:latin typeface="+mn-lt"/>
                <a:ea typeface="+mn-ea"/>
                <a:cs typeface="+mn-cs"/>
              </a:rPr>
              <a:t>‘does the density dependence of egg production differ between spring and</a:t>
            </a:r>
          </a:p>
          <a:p>
            <a:r>
              <a:rPr lang="en-US" sz="1200" kern="1200" dirty="0">
                <a:solidFill>
                  <a:schemeClr val="tx1"/>
                </a:solidFill>
                <a:effectLst/>
                <a:latin typeface="+mn-lt"/>
                <a:ea typeface="+mn-ea"/>
                <a:cs typeface="+mn-cs"/>
              </a:rPr>
              <a:t>summer’?</a:t>
            </a:r>
          </a:p>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3</a:t>
            </a:fld>
            <a:endParaRPr lang="en-US"/>
          </a:p>
        </p:txBody>
      </p:sp>
    </p:spTree>
    <p:extLst>
      <p:ext uri="{BB962C8B-B14F-4D97-AF65-F5344CB8AC3E}">
        <p14:creationId xmlns:p14="http://schemas.microsoft.com/office/powerpoint/2010/main" val="2689496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14</a:t>
            </a:fld>
            <a:endParaRPr lang="en-US"/>
          </a:p>
        </p:txBody>
      </p:sp>
    </p:spTree>
    <p:extLst>
      <p:ext uri="{BB962C8B-B14F-4D97-AF65-F5344CB8AC3E}">
        <p14:creationId xmlns:p14="http://schemas.microsoft.com/office/powerpoint/2010/main" val="1832049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always use </a:t>
            </a:r>
            <a:r>
              <a:rPr lang="en-US" b="1" dirty="0"/>
              <a:t>options(digits=3) </a:t>
            </a:r>
            <a:r>
              <a:rPr lang="en-US" dirty="0"/>
              <a:t>to </a:t>
            </a:r>
            <a:r>
              <a:rPr lang="en-US" b="0" dirty="0"/>
              <a:t>force t</a:t>
            </a:r>
            <a:r>
              <a:rPr lang="en-US" dirty="0"/>
              <a:t>hree significant digits in the output</a:t>
            </a:r>
          </a:p>
        </p:txBody>
      </p:sp>
      <p:sp>
        <p:nvSpPr>
          <p:cNvPr id="4" name="Slide Number Placeholder 3"/>
          <p:cNvSpPr>
            <a:spLocks noGrp="1"/>
          </p:cNvSpPr>
          <p:nvPr>
            <p:ph type="sldNum" sz="quarter" idx="5"/>
          </p:nvPr>
        </p:nvSpPr>
        <p:spPr/>
        <p:txBody>
          <a:bodyPr/>
          <a:lstStyle/>
          <a:p>
            <a:fld id="{D5CE54AD-6590-C242-A57C-54C73BA9010A}" type="slidenum">
              <a:rPr lang="en-US" smtClean="0"/>
              <a:t>15</a:t>
            </a:fld>
            <a:endParaRPr lang="en-US"/>
          </a:p>
        </p:txBody>
      </p:sp>
    </p:spTree>
    <p:extLst>
      <p:ext uri="{BB962C8B-B14F-4D97-AF65-F5344CB8AC3E}">
        <p14:creationId xmlns:p14="http://schemas.microsoft.com/office/powerpoint/2010/main" val="225301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16</a:t>
            </a:fld>
            <a:endParaRPr lang="en-US"/>
          </a:p>
        </p:txBody>
      </p:sp>
    </p:spTree>
    <p:extLst>
      <p:ext uri="{BB962C8B-B14F-4D97-AF65-F5344CB8AC3E}">
        <p14:creationId xmlns:p14="http://schemas.microsoft.com/office/powerpoint/2010/main" val="4229955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17</a:t>
            </a:fld>
            <a:endParaRPr lang="en-US"/>
          </a:p>
        </p:txBody>
      </p:sp>
    </p:spTree>
    <p:extLst>
      <p:ext uri="{BB962C8B-B14F-4D97-AF65-F5344CB8AC3E}">
        <p14:creationId xmlns:p14="http://schemas.microsoft.com/office/powerpoint/2010/main" val="1756298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information about adjusted means (</a:t>
            </a:r>
            <a:r>
              <a:rPr lang="en-US" dirty="0" err="1"/>
              <a:t>emmeans</a:t>
            </a:r>
            <a:r>
              <a:rPr lang="en-US" dirty="0"/>
              <a:t>) and sliding points to the middle in ANCOVA.</a:t>
            </a:r>
          </a:p>
        </p:txBody>
      </p:sp>
      <p:sp>
        <p:nvSpPr>
          <p:cNvPr id="4" name="Slide Number Placeholder 3"/>
          <p:cNvSpPr>
            <a:spLocks noGrp="1"/>
          </p:cNvSpPr>
          <p:nvPr>
            <p:ph type="sldNum" sz="quarter" idx="5"/>
          </p:nvPr>
        </p:nvSpPr>
        <p:spPr/>
        <p:txBody>
          <a:bodyPr/>
          <a:lstStyle/>
          <a:p>
            <a:fld id="{D5CE54AD-6590-C242-A57C-54C73BA9010A}" type="slidenum">
              <a:rPr lang="en-US" smtClean="0"/>
              <a:t>18</a:t>
            </a:fld>
            <a:endParaRPr lang="en-US"/>
          </a:p>
        </p:txBody>
      </p:sp>
    </p:spTree>
    <p:extLst>
      <p:ext uri="{BB962C8B-B14F-4D97-AF65-F5344CB8AC3E}">
        <p14:creationId xmlns:p14="http://schemas.microsoft.com/office/powerpoint/2010/main" val="4193983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 the two models</a:t>
            </a:r>
          </a:p>
          <a:p>
            <a:r>
              <a:rPr lang="en-US" dirty="0" err="1"/>
              <a:t>anova</a:t>
            </a:r>
            <a:r>
              <a:rPr lang="en-US" dirty="0"/>
              <a:t>(</a:t>
            </a:r>
            <a:r>
              <a:rPr lang="en-US" dirty="0" err="1"/>
              <a:t>limp.mod</a:t>
            </a:r>
            <a:r>
              <a:rPr lang="en-US" dirty="0"/>
              <a:t>, </a:t>
            </a:r>
            <a:r>
              <a:rPr lang="en-US" dirty="0" err="1"/>
              <a:t>limp.mod.nointeraction</a:t>
            </a:r>
            <a:r>
              <a:rPr lang="en-US" dirty="0"/>
              <a:t>)</a:t>
            </a:r>
          </a:p>
          <a:p>
            <a:r>
              <a:rPr lang="en-US" dirty="0"/>
              <a:t>#they have statistically similar explanatory power</a:t>
            </a:r>
          </a:p>
        </p:txBody>
      </p:sp>
      <p:sp>
        <p:nvSpPr>
          <p:cNvPr id="4" name="Slide Number Placeholder 3"/>
          <p:cNvSpPr>
            <a:spLocks noGrp="1"/>
          </p:cNvSpPr>
          <p:nvPr>
            <p:ph type="sldNum" sz="quarter" idx="5"/>
          </p:nvPr>
        </p:nvSpPr>
        <p:spPr/>
        <p:txBody>
          <a:bodyPr/>
          <a:lstStyle/>
          <a:p>
            <a:fld id="{D5CE54AD-6590-C242-A57C-54C73BA9010A}" type="slidenum">
              <a:rPr lang="en-US" smtClean="0"/>
              <a:t>20</a:t>
            </a:fld>
            <a:endParaRPr lang="en-US"/>
          </a:p>
        </p:txBody>
      </p:sp>
    </p:spTree>
    <p:extLst>
      <p:ext uri="{BB962C8B-B14F-4D97-AF65-F5344CB8AC3E}">
        <p14:creationId xmlns:p14="http://schemas.microsoft.com/office/powerpoint/2010/main" val="3239256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21</a:t>
            </a:fld>
            <a:endParaRPr lang="en-US"/>
          </a:p>
        </p:txBody>
      </p:sp>
    </p:spTree>
    <p:extLst>
      <p:ext uri="{BB962C8B-B14F-4D97-AF65-F5344CB8AC3E}">
        <p14:creationId xmlns:p14="http://schemas.microsoft.com/office/powerpoint/2010/main" val="4124567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22</a:t>
            </a:fld>
            <a:endParaRPr lang="en-US"/>
          </a:p>
        </p:txBody>
      </p:sp>
    </p:spTree>
    <p:extLst>
      <p:ext uri="{BB962C8B-B14F-4D97-AF65-F5344CB8AC3E}">
        <p14:creationId xmlns:p14="http://schemas.microsoft.com/office/powerpoint/2010/main" val="4063663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23</a:t>
            </a:fld>
            <a:endParaRPr lang="en-US"/>
          </a:p>
        </p:txBody>
      </p:sp>
    </p:spTree>
    <p:extLst>
      <p:ext uri="{BB962C8B-B14F-4D97-AF65-F5344CB8AC3E}">
        <p14:creationId xmlns:p14="http://schemas.microsoft.com/office/powerpoint/2010/main" val="31205034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24</a:t>
            </a:fld>
            <a:endParaRPr lang="en-US"/>
          </a:p>
        </p:txBody>
      </p:sp>
    </p:spTree>
    <p:extLst>
      <p:ext uri="{BB962C8B-B14F-4D97-AF65-F5344CB8AC3E}">
        <p14:creationId xmlns:p14="http://schemas.microsoft.com/office/powerpoint/2010/main" val="833134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4</a:t>
            </a:fld>
            <a:endParaRPr lang="en-US"/>
          </a:p>
        </p:txBody>
      </p:sp>
    </p:spTree>
    <p:extLst>
      <p:ext uri="{BB962C8B-B14F-4D97-AF65-F5344CB8AC3E}">
        <p14:creationId xmlns:p14="http://schemas.microsoft.com/office/powerpoint/2010/main" val="33431233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Figures from Milliken and Johnson 2002. Analysis of Messy Data III.</a:t>
            </a:r>
          </a:p>
          <a:p>
            <a:r>
              <a:rPr lang="en-US" dirty="0"/>
              <a:t>Have .JMP file to demonstrate.</a:t>
            </a:r>
          </a:p>
        </p:txBody>
      </p:sp>
      <p:sp>
        <p:nvSpPr>
          <p:cNvPr id="4" name="Slide Number Placeholder 3"/>
          <p:cNvSpPr>
            <a:spLocks noGrp="1"/>
          </p:cNvSpPr>
          <p:nvPr>
            <p:ph type="sldNum" sz="quarter" idx="10"/>
          </p:nvPr>
        </p:nvSpPr>
        <p:spPr/>
        <p:txBody>
          <a:bodyPr/>
          <a:lstStyle/>
          <a:p>
            <a:fld id="{6F69FB5C-72B6-9E49-8165-884E1D4CBC66}" type="slidenum">
              <a:rPr lang="en-US" smtClean="0"/>
              <a:pPr/>
              <a:t>25</a:t>
            </a:fld>
            <a:endParaRPr lang="en-US"/>
          </a:p>
        </p:txBody>
      </p:sp>
    </p:spTree>
    <p:extLst>
      <p:ext uri="{BB962C8B-B14F-4D97-AF65-F5344CB8AC3E}">
        <p14:creationId xmlns:p14="http://schemas.microsoft.com/office/powerpoint/2010/main" val="40080222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Crawley, 2007. p. 489.</a:t>
            </a:r>
          </a:p>
        </p:txBody>
      </p:sp>
      <p:sp>
        <p:nvSpPr>
          <p:cNvPr id="4" name="Slide Number Placeholder 3"/>
          <p:cNvSpPr>
            <a:spLocks noGrp="1"/>
          </p:cNvSpPr>
          <p:nvPr>
            <p:ph type="sldNum" sz="quarter" idx="10"/>
          </p:nvPr>
        </p:nvSpPr>
        <p:spPr/>
        <p:txBody>
          <a:bodyPr/>
          <a:lstStyle/>
          <a:p>
            <a:fld id="{6F69FB5C-72B6-9E49-8165-884E1D4CBC66}" type="slidenum">
              <a:rPr lang="en-US" smtClean="0"/>
              <a:pPr/>
              <a:t>26</a:t>
            </a:fld>
            <a:endParaRPr lang="en-US"/>
          </a:p>
        </p:txBody>
      </p:sp>
    </p:spTree>
    <p:extLst>
      <p:ext uri="{BB962C8B-B14F-4D97-AF65-F5344CB8AC3E}">
        <p14:creationId xmlns:p14="http://schemas.microsoft.com/office/powerpoint/2010/main" val="9133066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Adjusted means figure from Packard and Boardman 1999.</a:t>
            </a:r>
          </a:p>
          <a:p>
            <a:endParaRPr lang="en-US" dirty="0"/>
          </a:p>
          <a:p>
            <a:r>
              <a:rPr lang="en-US" sz="1200" b="0" i="0" u="none" strike="noStrike" kern="1200" baseline="0" dirty="0">
                <a:solidFill>
                  <a:schemeClr val="tx1"/>
                </a:solidFill>
                <a:latin typeface="Arial" charset="0"/>
                <a:ea typeface="ＭＳ Ｐゴシック" charset="0"/>
                <a:cs typeface="+mn-cs"/>
              </a:rPr>
              <a:t>We can also examine the data by ANCOVA. </a:t>
            </a:r>
          </a:p>
          <a:p>
            <a:pPr marL="228600" indent="-228600">
              <a:buAutoNum type="arabicPeriod"/>
            </a:pPr>
            <a:r>
              <a:rPr lang="en-US" sz="1200" b="1" i="0" u="none" strike="noStrike" kern="1200" baseline="0" dirty="0">
                <a:solidFill>
                  <a:schemeClr val="tx1"/>
                </a:solidFill>
                <a:latin typeface="Arial" charset="0"/>
                <a:ea typeface="ＭＳ Ｐゴシック" charset="0"/>
                <a:cs typeface="+mn-cs"/>
              </a:rPr>
              <a:t>Regression </a:t>
            </a:r>
            <a:r>
              <a:rPr lang="en-US" sz="1200" b="0" i="0" u="none" strike="noStrike" kern="1200" baseline="0" dirty="0">
                <a:solidFill>
                  <a:schemeClr val="tx1"/>
                </a:solidFill>
                <a:latin typeface="Arial" charset="0"/>
                <a:ea typeface="ＭＳ Ｐゴシック" charset="0"/>
                <a:cs typeface="+mn-cs"/>
              </a:rPr>
              <a:t>lines are fit to each of the data sets (Fig. 3D) and the slopes are evaluated. </a:t>
            </a:r>
          </a:p>
          <a:p>
            <a:pPr marL="228600" indent="-228600">
              <a:buAutoNum type="arabicPeriod"/>
            </a:pPr>
            <a:r>
              <a:rPr lang="en-US" sz="1200" b="0" i="0" u="none" strike="noStrike" kern="1200" baseline="0" dirty="0">
                <a:solidFill>
                  <a:schemeClr val="tx1"/>
                </a:solidFill>
                <a:latin typeface="Arial" charset="0"/>
                <a:ea typeface="ＭＳ Ｐゴシック" charset="0"/>
                <a:cs typeface="+mn-cs"/>
              </a:rPr>
              <a:t>The slopes do not differ significantly (indeed, they are identical in this case), so we compute a weighted mean. </a:t>
            </a:r>
          </a:p>
          <a:p>
            <a:pPr marL="228600" indent="-228600">
              <a:buAutoNum type="arabicPeriod"/>
            </a:pPr>
            <a:r>
              <a:rPr lang="en-US" sz="1200" b="0" i="0" u="none" strike="noStrike" kern="1200" baseline="0" dirty="0">
                <a:solidFill>
                  <a:schemeClr val="tx1"/>
                </a:solidFill>
                <a:latin typeface="Arial" charset="0"/>
                <a:ea typeface="ＭＳ Ｐゴシック" charset="0"/>
                <a:cs typeface="+mn-cs"/>
              </a:rPr>
              <a:t>This average slope is used to adjust values for the physiological variable to a common value for body size (Fig. 3E) and </a:t>
            </a:r>
            <a:r>
              <a:rPr lang="en-US" sz="1200" b="1" i="0" u="none" strike="noStrike" kern="1200" baseline="0" dirty="0">
                <a:solidFill>
                  <a:schemeClr val="tx1"/>
                </a:solidFill>
                <a:latin typeface="Arial" charset="0"/>
                <a:ea typeface="ＭＳ Ｐゴシック" charset="0"/>
                <a:cs typeface="+mn-cs"/>
              </a:rPr>
              <a:t>an ANOVA is then performed on the adjusted values </a:t>
            </a:r>
            <a:r>
              <a:rPr lang="en-US" sz="1200" b="0" i="0" u="none" strike="noStrike" kern="1200" baseline="0" dirty="0">
                <a:solidFill>
                  <a:schemeClr val="tx1"/>
                </a:solidFill>
                <a:latin typeface="Arial" charset="0"/>
                <a:ea typeface="ＭＳ Ｐゴシック" charset="0"/>
                <a:cs typeface="+mn-cs"/>
              </a:rPr>
              <a:t>(Fig. 3F). </a:t>
            </a:r>
          </a:p>
          <a:p>
            <a:endParaRPr lang="en-US" sz="1200" b="0" i="0" u="none" strike="noStrike" kern="1200" baseline="0" dirty="0">
              <a:solidFill>
                <a:schemeClr val="tx1"/>
              </a:solidFill>
              <a:latin typeface="Arial" charset="0"/>
              <a:ea typeface="ＭＳ Ｐゴシック" charset="0"/>
              <a:cs typeface="+mn-cs"/>
            </a:endParaRPr>
          </a:p>
          <a:p>
            <a:r>
              <a:rPr lang="en-US" sz="1200" b="0" i="0" u="none" strike="noStrike" kern="1200" baseline="0" dirty="0">
                <a:solidFill>
                  <a:schemeClr val="tx1"/>
                </a:solidFill>
                <a:latin typeface="Arial" charset="0"/>
                <a:ea typeface="ＭＳ Ｐゴシック" charset="0"/>
                <a:cs typeface="+mn-cs"/>
              </a:rPr>
              <a:t>A plot of adjusted data reveals that values for the physiological variable are the same for animals in Group 1 as for those in Group 2 once confounding effects of body size have been removed and this impression is supported by outcome of the ANOVA.</a:t>
            </a:r>
            <a:endParaRPr lang="en-US" dirty="0"/>
          </a:p>
        </p:txBody>
      </p:sp>
      <p:sp>
        <p:nvSpPr>
          <p:cNvPr id="4" name="Slide Number Placeholder 3"/>
          <p:cNvSpPr>
            <a:spLocks noGrp="1"/>
          </p:cNvSpPr>
          <p:nvPr>
            <p:ph type="sldNum" sz="quarter" idx="10"/>
          </p:nvPr>
        </p:nvSpPr>
        <p:spPr/>
        <p:txBody>
          <a:bodyPr/>
          <a:lstStyle/>
          <a:p>
            <a:fld id="{6F69FB5C-72B6-9E49-8165-884E1D4CBC66}" type="slidenum">
              <a:rPr lang="en-US" smtClean="0"/>
              <a:pPr/>
              <a:t>27</a:t>
            </a:fld>
            <a:endParaRPr lang="en-US"/>
          </a:p>
        </p:txBody>
      </p:sp>
    </p:spTree>
    <p:extLst>
      <p:ext uri="{BB962C8B-B14F-4D97-AF65-F5344CB8AC3E}">
        <p14:creationId xmlns:p14="http://schemas.microsoft.com/office/powerpoint/2010/main" val="8254402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69FB5C-72B6-9E49-8165-884E1D4CBC66}" type="slidenum">
              <a:rPr lang="en-US" smtClean="0"/>
              <a:pPr/>
              <a:t>29</a:t>
            </a:fld>
            <a:endParaRPr lang="en-US"/>
          </a:p>
        </p:txBody>
      </p:sp>
    </p:spTree>
    <p:extLst>
      <p:ext uri="{BB962C8B-B14F-4D97-AF65-F5344CB8AC3E}">
        <p14:creationId xmlns:p14="http://schemas.microsoft.com/office/powerpoint/2010/main" val="8562620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69FB5C-72B6-9E49-8165-884E1D4CBC66}" type="slidenum">
              <a:rPr lang="en-US" smtClean="0"/>
              <a:pPr/>
              <a:t>31</a:t>
            </a:fld>
            <a:endParaRPr lang="en-US"/>
          </a:p>
        </p:txBody>
      </p:sp>
    </p:spTree>
    <p:extLst>
      <p:ext uri="{BB962C8B-B14F-4D97-AF65-F5344CB8AC3E}">
        <p14:creationId xmlns:p14="http://schemas.microsoft.com/office/powerpoint/2010/main" val="1427954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advantage is the syntax is very similar to that of </a:t>
            </a:r>
            <a:r>
              <a:rPr lang="en-US" dirty="0" err="1"/>
              <a:t>lm</a:t>
            </a:r>
            <a:r>
              <a:rPr lang="en-US" dirty="0"/>
              <a:t>(), which we will use to define model.</a:t>
            </a:r>
          </a:p>
        </p:txBody>
      </p:sp>
      <p:sp>
        <p:nvSpPr>
          <p:cNvPr id="4" name="Slide Number Placeholder 3"/>
          <p:cNvSpPr>
            <a:spLocks noGrp="1"/>
          </p:cNvSpPr>
          <p:nvPr>
            <p:ph type="sldNum" sz="quarter" idx="5"/>
          </p:nvPr>
        </p:nvSpPr>
        <p:spPr/>
        <p:txBody>
          <a:bodyPr/>
          <a:lstStyle/>
          <a:p>
            <a:fld id="{D5CE54AD-6590-C242-A57C-54C73BA9010A}" type="slidenum">
              <a:rPr lang="en-US" smtClean="0"/>
              <a:t>5</a:t>
            </a:fld>
            <a:endParaRPr lang="en-US"/>
          </a:p>
        </p:txBody>
      </p:sp>
    </p:spTree>
    <p:extLst>
      <p:ext uri="{BB962C8B-B14F-4D97-AF65-F5344CB8AC3E}">
        <p14:creationId xmlns:p14="http://schemas.microsoft.com/office/powerpoint/2010/main" val="3177810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7</a:t>
            </a:fld>
            <a:endParaRPr lang="en-US"/>
          </a:p>
        </p:txBody>
      </p:sp>
    </p:spTree>
    <p:extLst>
      <p:ext uri="{BB962C8B-B14F-4D97-AF65-F5344CB8AC3E}">
        <p14:creationId xmlns:p14="http://schemas.microsoft.com/office/powerpoint/2010/main" val="1683660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8</a:t>
            </a:fld>
            <a:endParaRPr lang="en-US"/>
          </a:p>
        </p:txBody>
      </p:sp>
    </p:spTree>
    <p:extLst>
      <p:ext uri="{BB962C8B-B14F-4D97-AF65-F5344CB8AC3E}">
        <p14:creationId xmlns:p14="http://schemas.microsoft.com/office/powerpoint/2010/main" val="36861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9</a:t>
            </a:fld>
            <a:endParaRPr lang="en-US"/>
          </a:p>
        </p:txBody>
      </p:sp>
    </p:spTree>
    <p:extLst>
      <p:ext uri="{BB962C8B-B14F-4D97-AF65-F5344CB8AC3E}">
        <p14:creationId xmlns:p14="http://schemas.microsoft.com/office/powerpoint/2010/main" val="2013769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10</a:t>
            </a:fld>
            <a:endParaRPr lang="en-US"/>
          </a:p>
        </p:txBody>
      </p:sp>
    </p:spTree>
    <p:extLst>
      <p:ext uri="{BB962C8B-B14F-4D97-AF65-F5344CB8AC3E}">
        <p14:creationId xmlns:p14="http://schemas.microsoft.com/office/powerpoint/2010/main" val="3740612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11</a:t>
            </a:fld>
            <a:endParaRPr lang="en-US"/>
          </a:p>
        </p:txBody>
      </p:sp>
    </p:spTree>
    <p:extLst>
      <p:ext uri="{BB962C8B-B14F-4D97-AF65-F5344CB8AC3E}">
        <p14:creationId xmlns:p14="http://schemas.microsoft.com/office/powerpoint/2010/main" val="1661151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12</a:t>
            </a:fld>
            <a:endParaRPr lang="en-US"/>
          </a:p>
        </p:txBody>
      </p:sp>
    </p:spTree>
    <p:extLst>
      <p:ext uri="{BB962C8B-B14F-4D97-AF65-F5344CB8AC3E}">
        <p14:creationId xmlns:p14="http://schemas.microsoft.com/office/powerpoint/2010/main" val="3333941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92F23FE-55CC-E249-B9E4-46A8ABB4615B}" type="datetimeFigureOut">
              <a:rPr lang="en-US" smtClean="0"/>
              <a:t>11/2/22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3578238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2F23FE-55CC-E249-B9E4-46A8ABB4615B}" type="datetimeFigureOut">
              <a:rPr lang="en-US" smtClean="0"/>
              <a:t>11/2/22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523834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2F23FE-55CC-E249-B9E4-46A8ABB4615B}" type="datetimeFigureOut">
              <a:rPr lang="en-US" smtClean="0"/>
              <a:t>11/2/22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1257553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2F23FE-55CC-E249-B9E4-46A8ABB4615B}" type="datetimeFigureOut">
              <a:rPr lang="en-US" smtClean="0"/>
              <a:t>11/2/22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3283246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92F23FE-55CC-E249-B9E4-46A8ABB4615B}" type="datetimeFigureOut">
              <a:rPr lang="en-US" smtClean="0"/>
              <a:t>11/2/22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1341156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92F23FE-55CC-E249-B9E4-46A8ABB4615B}" type="datetimeFigureOut">
              <a:rPr lang="en-US" smtClean="0"/>
              <a:t>11/2/22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2167498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92F23FE-55CC-E249-B9E4-46A8ABB4615B}" type="datetimeFigureOut">
              <a:rPr lang="en-US" smtClean="0"/>
              <a:t>11/2/22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680844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2F23FE-55CC-E249-B9E4-46A8ABB4615B}" type="datetimeFigureOut">
              <a:rPr lang="en-US" smtClean="0"/>
              <a:t>11/2/22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3757848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2F23FE-55CC-E249-B9E4-46A8ABB4615B}" type="datetimeFigureOut">
              <a:rPr lang="en-US" smtClean="0"/>
              <a:t>11/2/22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1824539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92F23FE-55CC-E249-B9E4-46A8ABB4615B}" type="datetimeFigureOut">
              <a:rPr lang="en-US" smtClean="0"/>
              <a:t>11/2/22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447720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92F23FE-55CC-E249-B9E4-46A8ABB4615B}" type="datetimeFigureOut">
              <a:rPr lang="en-US" smtClean="0"/>
              <a:t>11/2/22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1008678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2F23FE-55CC-E249-B9E4-46A8ABB4615B}" type="datetimeFigureOut">
              <a:rPr lang="en-US" smtClean="0"/>
              <a:t>11/2/22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D31721-D0C0-F34A-8623-4E5F0732087F}" type="slidenum">
              <a:rPr lang="en-US" smtClean="0"/>
              <a:t>‹#›</a:t>
            </a:fld>
            <a:endParaRPr lang="en-US"/>
          </a:p>
        </p:txBody>
      </p:sp>
    </p:spTree>
    <p:extLst>
      <p:ext uri="{BB962C8B-B14F-4D97-AF65-F5344CB8AC3E}">
        <p14:creationId xmlns:p14="http://schemas.microsoft.com/office/powerpoint/2010/main" val="7661641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1.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hyperlink" Target="https://www.youtube.com/watch?v=Yja8Mf9Jsr8" TargetMode="External"/><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23.e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3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 Id="rId5" Type="http://schemas.openxmlformats.org/officeDocument/2006/relationships/image" Target="../media/image25.emf"/><Relationship Id="rId4" Type="http://schemas.openxmlformats.org/officeDocument/2006/relationships/image" Target="../media/image24.emf"/></Relationships>
</file>

<file path=ppt/slides/_rels/slide3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2.emf"/><Relationship Id="rId4" Type="http://schemas.openxmlformats.org/officeDocument/2006/relationships/image" Target="../media/image21.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3DD9B-3D5D-3D43-AA92-92DE21EEEA79}"/>
              </a:ext>
            </a:extLst>
          </p:cNvPr>
          <p:cNvSpPr>
            <a:spLocks noGrp="1"/>
          </p:cNvSpPr>
          <p:nvPr>
            <p:ph type="ctrTitle"/>
          </p:nvPr>
        </p:nvSpPr>
        <p:spPr>
          <a:xfrm>
            <a:off x="685800" y="0"/>
            <a:ext cx="7772400" cy="2387600"/>
          </a:xfrm>
        </p:spPr>
        <p:txBody>
          <a:bodyPr/>
          <a:lstStyle/>
          <a:p>
            <a:r>
              <a:rPr lang="en-US" dirty="0"/>
              <a:t>Ch 6</a:t>
            </a:r>
          </a:p>
        </p:txBody>
      </p:sp>
      <p:sp>
        <p:nvSpPr>
          <p:cNvPr id="3" name="Subtitle 2">
            <a:extLst>
              <a:ext uri="{FF2B5EF4-FFF2-40B4-BE49-F238E27FC236}">
                <a16:creationId xmlns:a16="http://schemas.microsoft.com/office/drawing/2014/main" id="{262F00EC-682C-914D-AEB6-5CDF9A259608}"/>
              </a:ext>
            </a:extLst>
          </p:cNvPr>
          <p:cNvSpPr>
            <a:spLocks noGrp="1"/>
          </p:cNvSpPr>
          <p:nvPr>
            <p:ph type="subTitle" idx="1"/>
          </p:nvPr>
        </p:nvSpPr>
        <p:spPr>
          <a:xfrm>
            <a:off x="1143000" y="2479675"/>
            <a:ext cx="6858000" cy="1655762"/>
          </a:xfrm>
        </p:spPr>
        <p:txBody>
          <a:bodyPr>
            <a:normAutofit/>
          </a:bodyPr>
          <a:lstStyle/>
          <a:p>
            <a:r>
              <a:rPr lang="en-US" sz="3600" dirty="0"/>
              <a:t>ANCOVA: Analysis of Covariance</a:t>
            </a:r>
          </a:p>
        </p:txBody>
      </p:sp>
      <p:sp>
        <p:nvSpPr>
          <p:cNvPr id="4" name="TextBox 3">
            <a:extLst>
              <a:ext uri="{FF2B5EF4-FFF2-40B4-BE49-F238E27FC236}">
                <a16:creationId xmlns:a16="http://schemas.microsoft.com/office/drawing/2014/main" id="{88831946-492F-5E43-8F36-3A26B4452807}"/>
              </a:ext>
            </a:extLst>
          </p:cNvPr>
          <p:cNvSpPr txBox="1"/>
          <p:nvPr/>
        </p:nvSpPr>
        <p:spPr>
          <a:xfrm>
            <a:off x="2563090" y="3429000"/>
            <a:ext cx="3672416" cy="461665"/>
          </a:xfrm>
          <a:prstGeom prst="rect">
            <a:avLst/>
          </a:prstGeom>
          <a:noFill/>
        </p:spPr>
        <p:txBody>
          <a:bodyPr wrap="none" rtlCol="0">
            <a:spAutoFit/>
          </a:bodyPr>
          <a:lstStyle/>
          <a:p>
            <a:r>
              <a:rPr lang="en-US" sz="2400" dirty="0">
                <a:solidFill>
                  <a:schemeClr val="bg1">
                    <a:lumMod val="65000"/>
                  </a:schemeClr>
                </a:solidFill>
              </a:rPr>
              <a:t>Beckerman et al. p. 145-165</a:t>
            </a:r>
          </a:p>
        </p:txBody>
      </p:sp>
    </p:spTree>
    <p:extLst>
      <p:ext uri="{BB962C8B-B14F-4D97-AF65-F5344CB8AC3E}">
        <p14:creationId xmlns:p14="http://schemas.microsoft.com/office/powerpoint/2010/main" val="1925518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D202B-5BC3-BA46-B810-020035F6B078}"/>
              </a:ext>
            </a:extLst>
          </p:cNvPr>
          <p:cNvSpPr>
            <a:spLocks noGrp="1"/>
          </p:cNvSpPr>
          <p:nvPr>
            <p:ph type="title"/>
          </p:nvPr>
        </p:nvSpPr>
        <p:spPr>
          <a:xfrm>
            <a:off x="628650" y="-191069"/>
            <a:ext cx="7886700" cy="1325563"/>
          </a:xfrm>
        </p:spPr>
        <p:txBody>
          <a:bodyPr>
            <a:normAutofit/>
          </a:bodyPr>
          <a:lstStyle/>
          <a:p>
            <a:r>
              <a:rPr lang="en-US" sz="4000" dirty="0"/>
              <a:t>Assessing Interaction Terms</a:t>
            </a:r>
          </a:p>
        </p:txBody>
      </p:sp>
      <p:sp>
        <p:nvSpPr>
          <p:cNvPr id="3" name="Content Placeholder 2">
            <a:extLst>
              <a:ext uri="{FF2B5EF4-FFF2-40B4-BE49-F238E27FC236}">
                <a16:creationId xmlns:a16="http://schemas.microsoft.com/office/drawing/2014/main" id="{8DA8F1CB-3E0F-D143-B414-A3B294F94B73}"/>
              </a:ext>
            </a:extLst>
          </p:cNvPr>
          <p:cNvSpPr>
            <a:spLocks noGrp="1"/>
          </p:cNvSpPr>
          <p:nvPr>
            <p:ph idx="1"/>
          </p:nvPr>
        </p:nvSpPr>
        <p:spPr>
          <a:xfrm>
            <a:off x="628650" y="911630"/>
            <a:ext cx="7886700" cy="4351338"/>
          </a:xfrm>
        </p:spPr>
        <p:txBody>
          <a:bodyPr>
            <a:normAutofit/>
          </a:bodyPr>
          <a:lstStyle/>
          <a:p>
            <a:r>
              <a:rPr lang="en-US" sz="2400" dirty="0"/>
              <a:t>Important to understand that the difference in models D and E is the presence (E) or absence (D) of an </a:t>
            </a:r>
            <a:r>
              <a:rPr lang="en-US" sz="2400" dirty="0">
                <a:solidFill>
                  <a:srgbClr val="0432FF"/>
                </a:solidFill>
              </a:rPr>
              <a:t>interaction term </a:t>
            </a:r>
            <a:r>
              <a:rPr lang="en-US" sz="2400" dirty="0"/>
              <a:t>that specifies whether the slopes are different.</a:t>
            </a:r>
          </a:p>
          <a:p>
            <a:endParaRPr lang="en-US" sz="2400" dirty="0"/>
          </a:p>
          <a:p>
            <a:r>
              <a:rPr lang="en-US" sz="2400" dirty="0"/>
              <a:t>This interaction is embodied in the following sentence: ‘The </a:t>
            </a:r>
            <a:r>
              <a:rPr lang="en-US" sz="2400" dirty="0">
                <a:solidFill>
                  <a:srgbClr val="0432FF"/>
                </a:solidFill>
              </a:rPr>
              <a:t>effect</a:t>
            </a:r>
            <a:r>
              <a:rPr lang="en-US" sz="2400" dirty="0"/>
              <a:t> of density on egg production </a:t>
            </a:r>
            <a:r>
              <a:rPr lang="en-US" sz="2400" dirty="0">
                <a:solidFill>
                  <a:srgbClr val="0432FF"/>
                </a:solidFill>
              </a:rPr>
              <a:t>depends on </a:t>
            </a:r>
            <a:r>
              <a:rPr lang="en-US" sz="2400" dirty="0"/>
              <a:t>the season.’ (contingent inference)</a:t>
            </a:r>
          </a:p>
          <a:p>
            <a:endParaRPr lang="en-US" sz="2400" dirty="0"/>
          </a:p>
        </p:txBody>
      </p:sp>
      <p:sp>
        <p:nvSpPr>
          <p:cNvPr id="5" name="TextBox 4">
            <a:extLst>
              <a:ext uri="{FF2B5EF4-FFF2-40B4-BE49-F238E27FC236}">
                <a16:creationId xmlns:a16="http://schemas.microsoft.com/office/drawing/2014/main" id="{794C59DD-ADDB-054B-9AC5-3042628AA75F}"/>
              </a:ext>
            </a:extLst>
          </p:cNvPr>
          <p:cNvSpPr txBox="1"/>
          <p:nvPr/>
        </p:nvSpPr>
        <p:spPr>
          <a:xfrm>
            <a:off x="883383" y="6201075"/>
            <a:ext cx="5664243" cy="461665"/>
          </a:xfrm>
          <a:prstGeom prst="rect">
            <a:avLst/>
          </a:prstGeom>
          <a:noFill/>
        </p:spPr>
        <p:txBody>
          <a:bodyPr wrap="none" rtlCol="0">
            <a:spAutoFit/>
          </a:bodyPr>
          <a:lstStyle/>
          <a:p>
            <a:r>
              <a:rPr lang="en-US" sz="2400" dirty="0"/>
              <a:t>Notice syntax in model specification;  + vs. *</a:t>
            </a:r>
          </a:p>
        </p:txBody>
      </p:sp>
      <p:pic>
        <p:nvPicPr>
          <p:cNvPr id="7" name="Picture 6">
            <a:extLst>
              <a:ext uri="{FF2B5EF4-FFF2-40B4-BE49-F238E27FC236}">
                <a16:creationId xmlns:a16="http://schemas.microsoft.com/office/drawing/2014/main" id="{62A2E5CB-396A-8945-879B-F569EDE59440}"/>
              </a:ext>
            </a:extLst>
          </p:cNvPr>
          <p:cNvPicPr>
            <a:picLocks noChangeAspect="1"/>
          </p:cNvPicPr>
          <p:nvPr/>
        </p:nvPicPr>
        <p:blipFill>
          <a:blip r:embed="rId3"/>
          <a:stretch>
            <a:fillRect/>
          </a:stretch>
        </p:blipFill>
        <p:spPr>
          <a:xfrm>
            <a:off x="139700" y="3688036"/>
            <a:ext cx="8864600" cy="2298700"/>
          </a:xfrm>
          <a:prstGeom prst="rect">
            <a:avLst/>
          </a:prstGeom>
        </p:spPr>
      </p:pic>
    </p:spTree>
    <p:extLst>
      <p:ext uri="{BB962C8B-B14F-4D97-AF65-F5344CB8AC3E}">
        <p14:creationId xmlns:p14="http://schemas.microsoft.com/office/powerpoint/2010/main" val="629601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C0D202-A7ED-B646-894B-5FB08E563CD4}"/>
              </a:ext>
            </a:extLst>
          </p:cNvPr>
          <p:cNvSpPr>
            <a:spLocks noGrp="1"/>
          </p:cNvSpPr>
          <p:nvPr>
            <p:ph idx="1"/>
          </p:nvPr>
        </p:nvSpPr>
        <p:spPr>
          <a:xfrm>
            <a:off x="500634" y="313899"/>
            <a:ext cx="5758502" cy="5863064"/>
          </a:xfrm>
        </p:spPr>
        <p:txBody>
          <a:bodyPr>
            <a:normAutofit fontScale="85000" lnSpcReduction="10000"/>
          </a:bodyPr>
          <a:lstStyle/>
          <a:p>
            <a:r>
              <a:rPr lang="en-US" dirty="0"/>
              <a:t>Do we get a better description of the data by using more than one intercept and more than one slope?</a:t>
            </a:r>
          </a:p>
          <a:p>
            <a:endParaRPr lang="en-US" dirty="0"/>
          </a:p>
          <a:p>
            <a:r>
              <a:rPr lang="en-US" dirty="0"/>
              <a:t>In the case of these data, if we assume that the researchers were testing whether ‘The </a:t>
            </a:r>
            <a:r>
              <a:rPr lang="en-US" dirty="0">
                <a:solidFill>
                  <a:srgbClr val="0432FF"/>
                </a:solidFill>
              </a:rPr>
              <a:t>effect of density </a:t>
            </a:r>
            <a:r>
              <a:rPr lang="en-US" dirty="0"/>
              <a:t>on egg production </a:t>
            </a:r>
            <a:r>
              <a:rPr lang="en-US" dirty="0">
                <a:solidFill>
                  <a:srgbClr val="0432FF"/>
                </a:solidFill>
              </a:rPr>
              <a:t>depends on the season</a:t>
            </a:r>
            <a:r>
              <a:rPr lang="en-US" dirty="0"/>
              <a:t>’, then in fact we are not equally interested in all the hypotheses: </a:t>
            </a:r>
          </a:p>
          <a:p>
            <a:endParaRPr lang="en-US" dirty="0"/>
          </a:p>
          <a:p>
            <a:r>
              <a:rPr lang="en-US" dirty="0"/>
              <a:t>We are starting with the belief that density has an effect on egg production, and we are focusing on </a:t>
            </a:r>
            <a:r>
              <a:rPr lang="en-US" dirty="0">
                <a:solidFill>
                  <a:srgbClr val="0432FF"/>
                </a:solidFill>
              </a:rPr>
              <a:t>whether this effect differs between seasons</a:t>
            </a:r>
            <a:r>
              <a:rPr lang="en-US" dirty="0"/>
              <a:t>; that is, we are really interested in whether the data are better described by model E than by model D.</a:t>
            </a:r>
          </a:p>
          <a:p>
            <a:endParaRPr lang="en-US" dirty="0"/>
          </a:p>
          <a:p>
            <a:endParaRPr lang="en-US" dirty="0"/>
          </a:p>
        </p:txBody>
      </p:sp>
      <p:pic>
        <p:nvPicPr>
          <p:cNvPr id="6" name="Picture 5" descr="Chart, line chart, scatter chart&#10;&#10;Description automatically generated">
            <a:extLst>
              <a:ext uri="{FF2B5EF4-FFF2-40B4-BE49-F238E27FC236}">
                <a16:creationId xmlns:a16="http://schemas.microsoft.com/office/drawing/2014/main" id="{71A38404-0E6E-314D-92A7-1DF20E3558DF}"/>
              </a:ext>
            </a:extLst>
          </p:cNvPr>
          <p:cNvPicPr>
            <a:picLocks noChangeAspect="1"/>
          </p:cNvPicPr>
          <p:nvPr/>
        </p:nvPicPr>
        <p:blipFill>
          <a:blip r:embed="rId3"/>
          <a:stretch>
            <a:fillRect/>
          </a:stretch>
        </p:blipFill>
        <p:spPr>
          <a:xfrm>
            <a:off x="6157307" y="743138"/>
            <a:ext cx="2920621" cy="2086158"/>
          </a:xfrm>
          <a:prstGeom prst="rect">
            <a:avLst/>
          </a:prstGeom>
        </p:spPr>
      </p:pic>
      <p:pic>
        <p:nvPicPr>
          <p:cNvPr id="4" name="Picture 3">
            <a:extLst>
              <a:ext uri="{FF2B5EF4-FFF2-40B4-BE49-F238E27FC236}">
                <a16:creationId xmlns:a16="http://schemas.microsoft.com/office/drawing/2014/main" id="{C07EC70C-1C6A-5E4A-995B-C1241682F33C}"/>
              </a:ext>
            </a:extLst>
          </p:cNvPr>
          <p:cNvPicPr>
            <a:picLocks noChangeAspect="1"/>
          </p:cNvPicPr>
          <p:nvPr/>
        </p:nvPicPr>
        <p:blipFill>
          <a:blip r:embed="rId4"/>
          <a:stretch>
            <a:fillRect/>
          </a:stretch>
        </p:blipFill>
        <p:spPr>
          <a:xfrm>
            <a:off x="6315867" y="3365062"/>
            <a:ext cx="2603500" cy="2692400"/>
          </a:xfrm>
          <a:prstGeom prst="rect">
            <a:avLst/>
          </a:prstGeom>
        </p:spPr>
      </p:pic>
    </p:spTree>
    <p:extLst>
      <p:ext uri="{BB962C8B-B14F-4D97-AF65-F5344CB8AC3E}">
        <p14:creationId xmlns:p14="http://schemas.microsoft.com/office/powerpoint/2010/main" val="1165536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00FD5-06D3-3D4D-8B0C-B96895100617}"/>
              </a:ext>
            </a:extLst>
          </p:cNvPr>
          <p:cNvSpPr>
            <a:spLocks noGrp="1"/>
          </p:cNvSpPr>
          <p:nvPr>
            <p:ph type="title"/>
          </p:nvPr>
        </p:nvSpPr>
        <p:spPr>
          <a:xfrm>
            <a:off x="628650" y="45720"/>
            <a:ext cx="7886700" cy="753990"/>
          </a:xfrm>
        </p:spPr>
        <p:txBody>
          <a:bodyPr>
            <a:normAutofit/>
          </a:bodyPr>
          <a:lstStyle/>
          <a:p>
            <a:r>
              <a:rPr lang="en-US" sz="3600" dirty="0"/>
              <a:t>Constructing the ANCOVA Using </a:t>
            </a:r>
            <a:r>
              <a:rPr lang="en-US" sz="3600" dirty="0" err="1">
                <a:solidFill>
                  <a:srgbClr val="C00000"/>
                </a:solidFill>
              </a:rPr>
              <a:t>lm</a:t>
            </a:r>
            <a:r>
              <a:rPr lang="en-US" sz="3600" dirty="0"/>
              <a:t>()</a:t>
            </a:r>
          </a:p>
        </p:txBody>
      </p:sp>
      <p:sp>
        <p:nvSpPr>
          <p:cNvPr id="3" name="Content Placeholder 2">
            <a:extLst>
              <a:ext uri="{FF2B5EF4-FFF2-40B4-BE49-F238E27FC236}">
                <a16:creationId xmlns:a16="http://schemas.microsoft.com/office/drawing/2014/main" id="{2751D3DA-D03E-6941-A3D2-12F0D9AF55D8}"/>
              </a:ext>
            </a:extLst>
          </p:cNvPr>
          <p:cNvSpPr>
            <a:spLocks noGrp="1"/>
          </p:cNvSpPr>
          <p:nvPr>
            <p:ph idx="1"/>
          </p:nvPr>
        </p:nvSpPr>
        <p:spPr>
          <a:xfrm>
            <a:off x="452870" y="898029"/>
            <a:ext cx="8238259" cy="5153381"/>
          </a:xfrm>
        </p:spPr>
        <p:txBody>
          <a:bodyPr>
            <a:normAutofit fontScale="92500" lnSpcReduction="10000"/>
          </a:bodyPr>
          <a:lstStyle/>
          <a:p>
            <a:pPr marL="0" indent="0">
              <a:buNone/>
            </a:pPr>
            <a:r>
              <a:rPr lang="en-US" sz="3000" dirty="0" err="1"/>
              <a:t>limp.mod</a:t>
            </a:r>
            <a:r>
              <a:rPr lang="en-US" sz="3000" dirty="0"/>
              <a:t> &lt;- </a:t>
            </a:r>
            <a:r>
              <a:rPr lang="en-US" sz="3000" dirty="0" err="1">
                <a:solidFill>
                  <a:srgbClr val="C00000"/>
                </a:solidFill>
              </a:rPr>
              <a:t>lm</a:t>
            </a:r>
            <a:r>
              <a:rPr lang="en-US" sz="3000" dirty="0"/>
              <a:t>(EGGS ~ DENSITY * SEASON, </a:t>
            </a:r>
            <a:r>
              <a:rPr lang="en-US" sz="3000" dirty="0">
                <a:solidFill>
                  <a:srgbClr val="00B050"/>
                </a:solidFill>
              </a:rPr>
              <a:t>data</a:t>
            </a:r>
            <a:r>
              <a:rPr lang="en-US" sz="3000" dirty="0"/>
              <a:t> = limp)</a:t>
            </a:r>
          </a:p>
          <a:p>
            <a:pPr marL="0" indent="0">
              <a:buNone/>
            </a:pPr>
            <a:endParaRPr lang="en-US" sz="2400" dirty="0"/>
          </a:p>
          <a:p>
            <a:r>
              <a:rPr lang="en-US" dirty="0"/>
              <a:t>Specifies, all at once, that we want to include an effect of DENSITY (main effect), an effect of SEASON (main effect), and the potential for the effect of DENSITY to depend on SEASON (interaction; symbolized by *). </a:t>
            </a:r>
          </a:p>
          <a:p>
            <a:r>
              <a:rPr lang="en-US" dirty="0"/>
              <a:t>The specification expands to the full model of </a:t>
            </a:r>
          </a:p>
          <a:p>
            <a:pPr marL="0" indent="0">
              <a:buNone/>
            </a:pPr>
            <a:r>
              <a:rPr lang="en-US" dirty="0"/>
              <a:t>	DENSITY + SEASON + DENSITY:SEASON.</a:t>
            </a:r>
          </a:p>
          <a:p>
            <a:r>
              <a:rPr lang="en-US" dirty="0"/>
              <a:t>Since we are interested in whether the effect of density </a:t>
            </a:r>
            <a:r>
              <a:rPr lang="en-US" dirty="0">
                <a:solidFill>
                  <a:srgbClr val="0432FF"/>
                </a:solidFill>
              </a:rPr>
              <a:t>depends</a:t>
            </a:r>
            <a:r>
              <a:rPr lang="en-US" dirty="0"/>
              <a:t> on season, we need a model where there is, in addition to the </a:t>
            </a:r>
            <a:r>
              <a:rPr lang="en-US" dirty="0">
                <a:solidFill>
                  <a:srgbClr val="0432FF"/>
                </a:solidFill>
              </a:rPr>
              <a:t>effects of density and season</a:t>
            </a:r>
            <a:r>
              <a:rPr lang="en-US" dirty="0"/>
              <a:t> on their own, a specific term allowing for their </a:t>
            </a:r>
            <a:r>
              <a:rPr lang="en-US" dirty="0">
                <a:solidFill>
                  <a:srgbClr val="0432FF"/>
                </a:solidFill>
              </a:rPr>
              <a:t>interaction</a:t>
            </a:r>
            <a:r>
              <a:rPr lang="en-US" dirty="0"/>
              <a:t>, that is, in which the effect of density on egg production </a:t>
            </a:r>
            <a:r>
              <a:rPr lang="en-US" i="1" dirty="0"/>
              <a:t>could</a:t>
            </a:r>
            <a:r>
              <a:rPr lang="en-US" dirty="0"/>
              <a:t> depend on season.</a:t>
            </a:r>
          </a:p>
          <a:p>
            <a:endParaRPr lang="en-US" dirty="0"/>
          </a:p>
          <a:p>
            <a:pPr marL="0" indent="0">
              <a:buNone/>
            </a:pPr>
            <a:endParaRPr lang="en-US" sz="2400" dirty="0"/>
          </a:p>
          <a:p>
            <a:pPr marL="0" indent="0">
              <a:buNone/>
            </a:pPr>
            <a:endParaRPr lang="en-US" dirty="0"/>
          </a:p>
        </p:txBody>
      </p:sp>
    </p:spTree>
    <p:extLst>
      <p:ext uri="{BB962C8B-B14F-4D97-AF65-F5344CB8AC3E}">
        <p14:creationId xmlns:p14="http://schemas.microsoft.com/office/powerpoint/2010/main" val="2428387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F50843-85FD-D74E-A67F-233FB24DBCF0}"/>
              </a:ext>
            </a:extLst>
          </p:cNvPr>
          <p:cNvSpPr>
            <a:spLocks noGrp="1"/>
          </p:cNvSpPr>
          <p:nvPr>
            <p:ph idx="1"/>
          </p:nvPr>
        </p:nvSpPr>
        <p:spPr>
          <a:xfrm>
            <a:off x="628650" y="395785"/>
            <a:ext cx="7886700" cy="5781178"/>
          </a:xfrm>
        </p:spPr>
        <p:txBody>
          <a:bodyPr>
            <a:normAutofit/>
          </a:bodyPr>
          <a:lstStyle/>
          <a:p>
            <a:r>
              <a:rPr lang="en-US" dirty="0"/>
              <a:t>Why do we say ‘could’? We are testing the </a:t>
            </a:r>
            <a:r>
              <a:rPr lang="en-US" dirty="0">
                <a:solidFill>
                  <a:srgbClr val="0432FF"/>
                </a:solidFill>
              </a:rPr>
              <a:t>null hypothesis</a:t>
            </a:r>
            <a:r>
              <a:rPr lang="en-US" dirty="0"/>
              <a:t> that this interaction term is not significant: there are no differences in the slopes for each season; there is no extra variation explained by fitting different slopes. </a:t>
            </a:r>
          </a:p>
          <a:p>
            <a:r>
              <a:rPr lang="en-US" dirty="0"/>
              <a:t>The </a:t>
            </a:r>
            <a:r>
              <a:rPr lang="en-US" dirty="0">
                <a:solidFill>
                  <a:srgbClr val="0432FF"/>
                </a:solidFill>
              </a:rPr>
              <a:t>alternative</a:t>
            </a:r>
            <a:r>
              <a:rPr lang="en-US" dirty="0"/>
              <a:t> is that, by allowing separate slopes to be fitted, we explain more variation in the data (better fit). </a:t>
            </a:r>
          </a:p>
        </p:txBody>
      </p:sp>
      <p:pic>
        <p:nvPicPr>
          <p:cNvPr id="5" name="Picture 4">
            <a:extLst>
              <a:ext uri="{FF2B5EF4-FFF2-40B4-BE49-F238E27FC236}">
                <a16:creationId xmlns:a16="http://schemas.microsoft.com/office/drawing/2014/main" id="{2546F3E8-8CB0-4542-87D1-EC60B922288D}"/>
              </a:ext>
            </a:extLst>
          </p:cNvPr>
          <p:cNvPicPr>
            <a:picLocks noChangeAspect="1"/>
          </p:cNvPicPr>
          <p:nvPr/>
        </p:nvPicPr>
        <p:blipFill>
          <a:blip r:embed="rId2"/>
          <a:stretch>
            <a:fillRect/>
          </a:stretch>
        </p:blipFill>
        <p:spPr>
          <a:xfrm>
            <a:off x="3680153" y="3484563"/>
            <a:ext cx="2603500" cy="2692400"/>
          </a:xfrm>
          <a:prstGeom prst="rect">
            <a:avLst/>
          </a:prstGeom>
        </p:spPr>
      </p:pic>
    </p:spTree>
    <p:extLst>
      <p:ext uri="{BB962C8B-B14F-4D97-AF65-F5344CB8AC3E}">
        <p14:creationId xmlns:p14="http://schemas.microsoft.com/office/powerpoint/2010/main" val="566332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0A788-5887-F247-B227-8BA0F8257AD9}"/>
              </a:ext>
            </a:extLst>
          </p:cNvPr>
          <p:cNvSpPr>
            <a:spLocks noGrp="1"/>
          </p:cNvSpPr>
          <p:nvPr>
            <p:ph type="title"/>
          </p:nvPr>
        </p:nvSpPr>
        <p:spPr>
          <a:xfrm>
            <a:off x="628650" y="143455"/>
            <a:ext cx="7886700" cy="660110"/>
          </a:xfrm>
        </p:spPr>
        <p:txBody>
          <a:bodyPr>
            <a:normAutofit fontScale="90000"/>
          </a:bodyPr>
          <a:lstStyle/>
          <a:p>
            <a:r>
              <a:rPr lang="en-US" dirty="0"/>
              <a:t>Test Model Assumptions</a:t>
            </a:r>
          </a:p>
        </p:txBody>
      </p:sp>
      <p:sp>
        <p:nvSpPr>
          <p:cNvPr id="3" name="Content Placeholder 2">
            <a:extLst>
              <a:ext uri="{FF2B5EF4-FFF2-40B4-BE49-F238E27FC236}">
                <a16:creationId xmlns:a16="http://schemas.microsoft.com/office/drawing/2014/main" id="{22EF7D1B-CB6C-AC44-BC8C-21BFA9E2BA58}"/>
              </a:ext>
            </a:extLst>
          </p:cNvPr>
          <p:cNvSpPr>
            <a:spLocks noGrp="1"/>
          </p:cNvSpPr>
          <p:nvPr>
            <p:ph idx="1"/>
          </p:nvPr>
        </p:nvSpPr>
        <p:spPr>
          <a:xfrm>
            <a:off x="628650" y="1008206"/>
            <a:ext cx="3756312" cy="5697394"/>
          </a:xfrm>
        </p:spPr>
        <p:txBody>
          <a:bodyPr>
            <a:normAutofit fontScale="85000" lnSpcReduction="20000"/>
          </a:bodyPr>
          <a:lstStyle/>
          <a:p>
            <a:pPr marL="0" indent="0">
              <a:buNone/>
            </a:pPr>
            <a:r>
              <a:rPr lang="en-US" dirty="0" err="1">
                <a:solidFill>
                  <a:srgbClr val="C00000"/>
                </a:solidFill>
              </a:rPr>
              <a:t>autoplot</a:t>
            </a:r>
            <a:r>
              <a:rPr lang="en-US" dirty="0"/>
              <a:t>(</a:t>
            </a:r>
            <a:r>
              <a:rPr lang="en-US" dirty="0" err="1"/>
              <a:t>limp.mod</a:t>
            </a:r>
            <a:r>
              <a:rPr lang="en-US" dirty="0"/>
              <a:t>, 	</a:t>
            </a:r>
            <a:r>
              <a:rPr lang="en-US" dirty="0" err="1">
                <a:solidFill>
                  <a:srgbClr val="00B050"/>
                </a:solidFill>
              </a:rPr>
              <a:t>smooth.colour</a:t>
            </a:r>
            <a:r>
              <a:rPr lang="en-US" dirty="0">
                <a:solidFill>
                  <a:srgbClr val="00B050"/>
                </a:solidFill>
              </a:rPr>
              <a:t> </a:t>
            </a:r>
            <a:r>
              <a:rPr lang="en-US" dirty="0"/>
              <a:t>= NA)</a:t>
            </a:r>
          </a:p>
          <a:p>
            <a:pPr marL="0" indent="0">
              <a:buNone/>
            </a:pPr>
            <a:endParaRPr lang="en-US" dirty="0"/>
          </a:p>
          <a:p>
            <a:pPr marL="0" indent="0">
              <a:buNone/>
            </a:pPr>
            <a:r>
              <a:rPr lang="en-US" dirty="0"/>
              <a:t>No obvious problems.</a:t>
            </a:r>
          </a:p>
          <a:p>
            <a:pPr marL="0" indent="0">
              <a:buNone/>
            </a:pPr>
            <a:endParaRPr lang="en-US" dirty="0"/>
          </a:p>
          <a:p>
            <a:r>
              <a:rPr lang="en-US" dirty="0"/>
              <a:t>We’ve made a model to capture our ideas, and, more importantly, an experimental design.</a:t>
            </a:r>
          </a:p>
          <a:p>
            <a:endParaRPr lang="en-US" dirty="0"/>
          </a:p>
          <a:p>
            <a:r>
              <a:rPr lang="en-US" dirty="0"/>
              <a:t>We’ve evaluated the core assumptions associated with a general linear model.</a:t>
            </a:r>
          </a:p>
          <a:p>
            <a:endParaRPr lang="en-US" dirty="0"/>
          </a:p>
          <a:p>
            <a:r>
              <a:rPr lang="en-US" dirty="0"/>
              <a:t>Now you’re ready for interpretation.</a:t>
            </a: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4E6DC7B3-B871-4647-A59E-8B24116EC138}"/>
              </a:ext>
            </a:extLst>
          </p:cNvPr>
          <p:cNvPicPr>
            <a:picLocks noChangeAspect="1"/>
          </p:cNvPicPr>
          <p:nvPr/>
        </p:nvPicPr>
        <p:blipFill>
          <a:blip r:embed="rId3"/>
          <a:stretch>
            <a:fillRect/>
          </a:stretch>
        </p:blipFill>
        <p:spPr>
          <a:xfrm>
            <a:off x="4384962" y="1008206"/>
            <a:ext cx="4595091" cy="4595091"/>
          </a:xfrm>
          <a:prstGeom prst="rect">
            <a:avLst/>
          </a:prstGeom>
        </p:spPr>
      </p:pic>
    </p:spTree>
    <p:extLst>
      <p:ext uri="{BB962C8B-B14F-4D97-AF65-F5344CB8AC3E}">
        <p14:creationId xmlns:p14="http://schemas.microsoft.com/office/powerpoint/2010/main" val="558772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2821-069E-4345-A681-1EAD87FBFA0C}"/>
              </a:ext>
            </a:extLst>
          </p:cNvPr>
          <p:cNvSpPr>
            <a:spLocks noGrp="1"/>
          </p:cNvSpPr>
          <p:nvPr>
            <p:ph type="title"/>
          </p:nvPr>
        </p:nvSpPr>
        <p:spPr>
          <a:xfrm>
            <a:off x="628650" y="129599"/>
            <a:ext cx="7886700" cy="770947"/>
          </a:xfrm>
        </p:spPr>
        <p:txBody>
          <a:bodyPr/>
          <a:lstStyle/>
          <a:p>
            <a:r>
              <a:rPr lang="en-US" dirty="0"/>
              <a:t>Interpretation: The </a:t>
            </a:r>
            <a:r>
              <a:rPr lang="en-US" dirty="0" err="1">
                <a:solidFill>
                  <a:srgbClr val="C00000"/>
                </a:solidFill>
              </a:rPr>
              <a:t>anova</a:t>
            </a:r>
            <a:r>
              <a:rPr lang="en-US" dirty="0"/>
              <a:t>() table</a:t>
            </a:r>
          </a:p>
        </p:txBody>
      </p:sp>
      <p:sp>
        <p:nvSpPr>
          <p:cNvPr id="3" name="Content Placeholder 2">
            <a:extLst>
              <a:ext uri="{FF2B5EF4-FFF2-40B4-BE49-F238E27FC236}">
                <a16:creationId xmlns:a16="http://schemas.microsoft.com/office/drawing/2014/main" id="{10F8BC1A-FA62-E949-842A-F76B8E13D6F4}"/>
              </a:ext>
            </a:extLst>
          </p:cNvPr>
          <p:cNvSpPr>
            <a:spLocks noGrp="1"/>
          </p:cNvSpPr>
          <p:nvPr>
            <p:ph idx="1"/>
          </p:nvPr>
        </p:nvSpPr>
        <p:spPr>
          <a:xfrm>
            <a:off x="628650" y="900546"/>
            <a:ext cx="7886700" cy="4351338"/>
          </a:xfrm>
        </p:spPr>
        <p:txBody>
          <a:bodyPr/>
          <a:lstStyle/>
          <a:p>
            <a:r>
              <a:rPr lang="en-US" sz="2400" dirty="0"/>
              <a:t>Recall we have used two functions to aid in interpretation of a general linear model: </a:t>
            </a:r>
            <a:r>
              <a:rPr lang="en-US" sz="2400" dirty="0" err="1">
                <a:solidFill>
                  <a:srgbClr val="C00000"/>
                </a:solidFill>
              </a:rPr>
              <a:t>anova</a:t>
            </a:r>
            <a:r>
              <a:rPr lang="en-US" sz="2400" dirty="0"/>
              <a:t>() and </a:t>
            </a:r>
            <a:r>
              <a:rPr lang="en-US" sz="2400" dirty="0">
                <a:solidFill>
                  <a:srgbClr val="C00000"/>
                </a:solidFill>
              </a:rPr>
              <a:t>summary</a:t>
            </a:r>
            <a:r>
              <a:rPr lang="en-US" sz="2400" dirty="0"/>
              <a:t>(). </a:t>
            </a:r>
          </a:p>
          <a:p>
            <a:r>
              <a:rPr lang="en-US" sz="2400" dirty="0"/>
              <a:t>Together, the resulting two tables help us interpret the relationships between egg production and the </a:t>
            </a:r>
            <a:r>
              <a:rPr lang="en-US" sz="2400" dirty="0">
                <a:solidFill>
                  <a:srgbClr val="0432FF"/>
                </a:solidFill>
              </a:rPr>
              <a:t>combined</a:t>
            </a:r>
            <a:r>
              <a:rPr lang="en-US" sz="2400" dirty="0"/>
              <a:t> or </a:t>
            </a:r>
            <a:r>
              <a:rPr lang="en-US" sz="2400" dirty="0">
                <a:solidFill>
                  <a:srgbClr val="0432FF"/>
                </a:solidFill>
              </a:rPr>
              <a:t>independent</a:t>
            </a:r>
            <a:r>
              <a:rPr lang="en-US" sz="2400" dirty="0"/>
              <a:t> impact of density and season.</a:t>
            </a:r>
          </a:p>
          <a:p>
            <a:endParaRPr lang="en-US" dirty="0"/>
          </a:p>
        </p:txBody>
      </p:sp>
      <p:sp>
        <p:nvSpPr>
          <p:cNvPr id="4" name="TextBox 3">
            <a:extLst>
              <a:ext uri="{FF2B5EF4-FFF2-40B4-BE49-F238E27FC236}">
                <a16:creationId xmlns:a16="http://schemas.microsoft.com/office/drawing/2014/main" id="{3D12907B-CCDC-6F4B-8FA9-DD2D2DD148FA}"/>
              </a:ext>
            </a:extLst>
          </p:cNvPr>
          <p:cNvSpPr txBox="1"/>
          <p:nvPr/>
        </p:nvSpPr>
        <p:spPr>
          <a:xfrm>
            <a:off x="784513" y="2881745"/>
            <a:ext cx="7730837" cy="3693319"/>
          </a:xfrm>
          <a:prstGeom prst="rect">
            <a:avLst/>
          </a:prstGeom>
          <a:noFill/>
          <a:ln>
            <a:solidFill>
              <a:schemeClr val="tx1"/>
            </a:solidFill>
          </a:ln>
        </p:spPr>
        <p:txBody>
          <a:bodyPr wrap="square" rtlCol="0">
            <a:spAutoFit/>
          </a:bodyPr>
          <a:lstStyle/>
          <a:p>
            <a:r>
              <a:rPr lang="en-US" dirty="0" err="1">
                <a:solidFill>
                  <a:srgbClr val="C00000"/>
                </a:solidFill>
              </a:rPr>
              <a:t>anova</a:t>
            </a:r>
            <a:r>
              <a:rPr lang="en-US" dirty="0"/>
              <a:t>(</a:t>
            </a:r>
            <a:r>
              <a:rPr lang="en-US" dirty="0" err="1"/>
              <a:t>limp.mod</a:t>
            </a:r>
            <a:r>
              <a:rPr lang="en-US" dirty="0"/>
              <a:t>)</a:t>
            </a:r>
          </a:p>
          <a:p>
            <a:endParaRPr lang="en-US" dirty="0"/>
          </a:p>
          <a:p>
            <a:r>
              <a:rPr lang="en-US" dirty="0"/>
              <a:t>## Analysis of Variance Table</a:t>
            </a:r>
          </a:p>
          <a:p>
            <a:r>
              <a:rPr lang="en-US" dirty="0"/>
              <a:t>##</a:t>
            </a:r>
          </a:p>
          <a:p>
            <a:r>
              <a:rPr lang="en-US" dirty="0"/>
              <a:t>## Response: EGGS</a:t>
            </a:r>
          </a:p>
          <a:p>
            <a:r>
              <a:rPr lang="en-US" dirty="0"/>
              <a:t>## 		   </a:t>
            </a:r>
            <a:r>
              <a:rPr lang="en-US" dirty="0" err="1"/>
              <a:t>Df</a:t>
            </a:r>
            <a:r>
              <a:rPr lang="en-US" dirty="0"/>
              <a:t>   Sum </a:t>
            </a:r>
            <a:r>
              <a:rPr lang="en-US" dirty="0" err="1"/>
              <a:t>Sq</a:t>
            </a:r>
            <a:r>
              <a:rPr lang="en-US" dirty="0"/>
              <a:t>    Mean </a:t>
            </a:r>
            <a:r>
              <a:rPr lang="en-US" dirty="0" err="1"/>
              <a:t>Sq</a:t>
            </a:r>
            <a:r>
              <a:rPr lang="en-US" dirty="0"/>
              <a:t>    F value     </a:t>
            </a:r>
            <a:r>
              <a:rPr lang="en-US" dirty="0" err="1"/>
              <a:t>Pr</a:t>
            </a:r>
            <a:r>
              <a:rPr lang="en-US" dirty="0"/>
              <a:t>(&gt;F)</a:t>
            </a:r>
          </a:p>
          <a:p>
            <a:r>
              <a:rPr lang="en-US" dirty="0"/>
              <a:t>## DENSITY 	   1     5.0241    5.0241        30.1971   2.226e-05 ***</a:t>
            </a:r>
          </a:p>
          <a:p>
            <a:r>
              <a:rPr lang="en-US" dirty="0"/>
              <a:t>## SEASON 	   1     3.2502    3.2502        19.5350   0.0002637 ***</a:t>
            </a:r>
          </a:p>
          <a:p>
            <a:r>
              <a:rPr lang="en-US" dirty="0"/>
              <a:t>## DENSITY:SEASON  1     0.0118    0.0118        0.0711      0.7925333</a:t>
            </a:r>
          </a:p>
          <a:p>
            <a:r>
              <a:rPr lang="en-US" dirty="0"/>
              <a:t>## Residuals 	 20     3.3275    0.1664</a:t>
            </a:r>
          </a:p>
          <a:p>
            <a:r>
              <a:rPr lang="en-US" dirty="0"/>
              <a:t>## ---</a:t>
            </a:r>
          </a:p>
          <a:p>
            <a:r>
              <a:rPr lang="en-US" dirty="0"/>
              <a:t>## </a:t>
            </a:r>
            <a:r>
              <a:rPr lang="en-US" dirty="0" err="1"/>
              <a:t>Signif</a:t>
            </a:r>
            <a:r>
              <a:rPr lang="en-US" dirty="0"/>
              <a:t>. codes:</a:t>
            </a:r>
          </a:p>
          <a:p>
            <a:r>
              <a:rPr lang="en-US" dirty="0"/>
              <a:t>## 0 '***' 0.001 '**' 0.01 '*' 0.05 '.' 0.1 ' ' 1</a:t>
            </a:r>
          </a:p>
        </p:txBody>
      </p:sp>
    </p:spTree>
    <p:extLst>
      <p:ext uri="{BB962C8B-B14F-4D97-AF65-F5344CB8AC3E}">
        <p14:creationId xmlns:p14="http://schemas.microsoft.com/office/powerpoint/2010/main" val="1884203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61C1CB-203F-544A-AF64-30BE75E5E6A4}"/>
              </a:ext>
            </a:extLst>
          </p:cNvPr>
          <p:cNvSpPr txBox="1"/>
          <p:nvPr/>
        </p:nvSpPr>
        <p:spPr>
          <a:xfrm>
            <a:off x="327313" y="158423"/>
            <a:ext cx="7730837" cy="3693319"/>
          </a:xfrm>
          <a:prstGeom prst="rect">
            <a:avLst/>
          </a:prstGeom>
          <a:noFill/>
          <a:ln>
            <a:solidFill>
              <a:schemeClr val="tx1"/>
            </a:solidFill>
          </a:ln>
        </p:spPr>
        <p:txBody>
          <a:bodyPr wrap="square" rtlCol="0">
            <a:spAutoFit/>
          </a:bodyPr>
          <a:lstStyle/>
          <a:p>
            <a:r>
              <a:rPr lang="en-US" dirty="0" err="1">
                <a:solidFill>
                  <a:srgbClr val="C00000"/>
                </a:solidFill>
              </a:rPr>
              <a:t>anova</a:t>
            </a:r>
            <a:r>
              <a:rPr lang="en-US" dirty="0"/>
              <a:t>(</a:t>
            </a:r>
            <a:r>
              <a:rPr lang="en-US" dirty="0" err="1"/>
              <a:t>limp.mod</a:t>
            </a:r>
            <a:r>
              <a:rPr lang="en-US" dirty="0"/>
              <a:t>)  </a:t>
            </a:r>
            <a:r>
              <a:rPr lang="en-US" dirty="0">
                <a:solidFill>
                  <a:srgbClr val="00B050"/>
                </a:solidFill>
              </a:rPr>
              <a:t>#sequential sums-of-squares ANOVA</a:t>
            </a:r>
          </a:p>
          <a:p>
            <a:endParaRPr lang="en-US" dirty="0"/>
          </a:p>
          <a:p>
            <a:r>
              <a:rPr lang="en-US" dirty="0"/>
              <a:t>## Analysis of Variance Table </a:t>
            </a:r>
          </a:p>
          <a:p>
            <a:r>
              <a:rPr lang="en-US" dirty="0"/>
              <a:t>##</a:t>
            </a:r>
          </a:p>
          <a:p>
            <a:r>
              <a:rPr lang="en-US" dirty="0"/>
              <a:t>## Response: EGGS</a:t>
            </a:r>
          </a:p>
          <a:p>
            <a:r>
              <a:rPr lang="en-US" dirty="0"/>
              <a:t>## 		   </a:t>
            </a:r>
            <a:r>
              <a:rPr lang="en-US" dirty="0" err="1"/>
              <a:t>Df</a:t>
            </a:r>
            <a:r>
              <a:rPr lang="en-US" dirty="0"/>
              <a:t>   Sum </a:t>
            </a:r>
            <a:r>
              <a:rPr lang="en-US" dirty="0" err="1"/>
              <a:t>Sq</a:t>
            </a:r>
            <a:r>
              <a:rPr lang="en-US" dirty="0"/>
              <a:t>    Mean </a:t>
            </a:r>
            <a:r>
              <a:rPr lang="en-US" dirty="0" err="1"/>
              <a:t>Sq</a:t>
            </a:r>
            <a:r>
              <a:rPr lang="en-US" dirty="0"/>
              <a:t>    F value     </a:t>
            </a:r>
            <a:r>
              <a:rPr lang="en-US" dirty="0" err="1"/>
              <a:t>Pr</a:t>
            </a:r>
            <a:r>
              <a:rPr lang="en-US" dirty="0"/>
              <a:t>(&gt;F)</a:t>
            </a:r>
          </a:p>
          <a:p>
            <a:r>
              <a:rPr lang="en-US" dirty="0"/>
              <a:t>## DENSITY 	   1     5.0241    5.0241        30.1971   2.226e-05 ***</a:t>
            </a:r>
          </a:p>
          <a:p>
            <a:r>
              <a:rPr lang="en-US" dirty="0"/>
              <a:t>## SEASON 	   1     3.2502    3.2502        19.5350   0.0002637 ***</a:t>
            </a:r>
          </a:p>
          <a:p>
            <a:r>
              <a:rPr lang="en-US" dirty="0"/>
              <a:t>## DENSITY:SEASON  1     0.0118    0.0118        0.0711      0.792533</a:t>
            </a:r>
          </a:p>
          <a:p>
            <a:r>
              <a:rPr lang="en-US" dirty="0"/>
              <a:t>## Residuals 	 20     3.3275    0.1664</a:t>
            </a:r>
          </a:p>
          <a:p>
            <a:r>
              <a:rPr lang="en-US" dirty="0"/>
              <a:t>## ---</a:t>
            </a:r>
          </a:p>
          <a:p>
            <a:r>
              <a:rPr lang="en-US" dirty="0"/>
              <a:t>## </a:t>
            </a:r>
            <a:r>
              <a:rPr lang="en-US" dirty="0" err="1"/>
              <a:t>Signif</a:t>
            </a:r>
            <a:r>
              <a:rPr lang="en-US" dirty="0"/>
              <a:t>. codes:</a:t>
            </a:r>
          </a:p>
          <a:p>
            <a:r>
              <a:rPr lang="en-US" dirty="0"/>
              <a:t>## 0 '***' 0.001 '**' 0.01 '*' 0.05 '.' 0.1 ' ' 1</a:t>
            </a:r>
          </a:p>
        </p:txBody>
      </p:sp>
      <p:sp>
        <p:nvSpPr>
          <p:cNvPr id="5" name="TextBox 4">
            <a:extLst>
              <a:ext uri="{FF2B5EF4-FFF2-40B4-BE49-F238E27FC236}">
                <a16:creationId xmlns:a16="http://schemas.microsoft.com/office/drawing/2014/main" id="{4351109A-EE2C-4747-B78E-7FA9FC296709}"/>
              </a:ext>
            </a:extLst>
          </p:cNvPr>
          <p:cNvSpPr txBox="1"/>
          <p:nvPr/>
        </p:nvSpPr>
        <p:spPr>
          <a:xfrm>
            <a:off x="6586330" y="450259"/>
            <a:ext cx="2420278" cy="369332"/>
          </a:xfrm>
          <a:prstGeom prst="rect">
            <a:avLst/>
          </a:prstGeom>
          <a:solidFill>
            <a:schemeClr val="accent4"/>
          </a:solidFill>
          <a:ln>
            <a:solidFill>
              <a:schemeClr val="tx1"/>
            </a:solidFill>
          </a:ln>
        </p:spPr>
        <p:txBody>
          <a:bodyPr wrap="none" rtlCol="0">
            <a:spAutoFit/>
          </a:bodyPr>
          <a:lstStyle/>
          <a:p>
            <a:r>
              <a:rPr lang="en-US" dirty="0"/>
              <a:t>test combined slope = 0</a:t>
            </a:r>
          </a:p>
        </p:txBody>
      </p:sp>
      <p:sp>
        <p:nvSpPr>
          <p:cNvPr id="6" name="TextBox 5">
            <a:extLst>
              <a:ext uri="{FF2B5EF4-FFF2-40B4-BE49-F238E27FC236}">
                <a16:creationId xmlns:a16="http://schemas.microsoft.com/office/drawing/2014/main" id="{F9DEDBBF-D70E-7C41-83A4-3C5DAA761AD8}"/>
              </a:ext>
            </a:extLst>
          </p:cNvPr>
          <p:cNvSpPr txBox="1"/>
          <p:nvPr/>
        </p:nvSpPr>
        <p:spPr>
          <a:xfrm>
            <a:off x="7000461" y="2017038"/>
            <a:ext cx="2049600" cy="923330"/>
          </a:xfrm>
          <a:prstGeom prst="rect">
            <a:avLst/>
          </a:prstGeom>
          <a:solidFill>
            <a:schemeClr val="accent4"/>
          </a:solidFill>
          <a:ln>
            <a:solidFill>
              <a:schemeClr val="tx1"/>
            </a:solidFill>
          </a:ln>
        </p:spPr>
        <p:txBody>
          <a:bodyPr wrap="none" rtlCol="0">
            <a:spAutoFit/>
          </a:bodyPr>
          <a:lstStyle/>
          <a:p>
            <a:r>
              <a:rPr lang="en-US" dirty="0"/>
              <a:t>Test that difference </a:t>
            </a:r>
          </a:p>
          <a:p>
            <a:r>
              <a:rPr lang="en-US" dirty="0"/>
              <a:t>between adjusted </a:t>
            </a:r>
          </a:p>
          <a:p>
            <a:r>
              <a:rPr lang="en-US" dirty="0"/>
              <a:t>means = 0</a:t>
            </a:r>
          </a:p>
        </p:txBody>
      </p:sp>
      <p:sp>
        <p:nvSpPr>
          <p:cNvPr id="7" name="TextBox 6">
            <a:extLst>
              <a:ext uri="{FF2B5EF4-FFF2-40B4-BE49-F238E27FC236}">
                <a16:creationId xmlns:a16="http://schemas.microsoft.com/office/drawing/2014/main" id="{D7DE62DE-2B2B-F44D-9FF1-52BA0DF09126}"/>
              </a:ext>
            </a:extLst>
          </p:cNvPr>
          <p:cNvSpPr txBox="1"/>
          <p:nvPr/>
        </p:nvSpPr>
        <p:spPr>
          <a:xfrm>
            <a:off x="6495323" y="3098961"/>
            <a:ext cx="2419188" cy="1200329"/>
          </a:xfrm>
          <a:prstGeom prst="rect">
            <a:avLst/>
          </a:prstGeom>
          <a:solidFill>
            <a:schemeClr val="accent4"/>
          </a:solidFill>
          <a:ln>
            <a:solidFill>
              <a:schemeClr val="tx1"/>
            </a:solidFill>
          </a:ln>
        </p:spPr>
        <p:txBody>
          <a:bodyPr wrap="none" rtlCol="0">
            <a:spAutoFit/>
          </a:bodyPr>
          <a:lstStyle/>
          <a:p>
            <a:r>
              <a:rPr lang="en-US" dirty="0"/>
              <a:t>Test that group-specific </a:t>
            </a:r>
          </a:p>
          <a:p>
            <a:r>
              <a:rPr lang="en-US" dirty="0"/>
              <a:t>regression lines </a:t>
            </a:r>
          </a:p>
          <a:p>
            <a:r>
              <a:rPr lang="en-US" dirty="0"/>
              <a:t>have different slopes</a:t>
            </a:r>
          </a:p>
          <a:p>
            <a:r>
              <a:rPr lang="en-US" dirty="0"/>
              <a:t>(interaction)</a:t>
            </a:r>
          </a:p>
        </p:txBody>
      </p:sp>
      <p:cxnSp>
        <p:nvCxnSpPr>
          <p:cNvPr id="9" name="Straight Arrow Connector 8">
            <a:extLst>
              <a:ext uri="{FF2B5EF4-FFF2-40B4-BE49-F238E27FC236}">
                <a16:creationId xmlns:a16="http://schemas.microsoft.com/office/drawing/2014/main" id="{D737B8F5-8109-5C44-A2B1-6691DDAE3F55}"/>
              </a:ext>
            </a:extLst>
          </p:cNvPr>
          <p:cNvCxnSpPr>
            <a:cxnSpLocks/>
          </p:cNvCxnSpPr>
          <p:nvPr/>
        </p:nvCxnSpPr>
        <p:spPr>
          <a:xfrm flipV="1">
            <a:off x="7000461" y="973394"/>
            <a:ext cx="414403" cy="928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62AEB6D-9A84-7E4D-B48A-D7CB4BF6FFE2}"/>
              </a:ext>
            </a:extLst>
          </p:cNvPr>
          <p:cNvCxnSpPr/>
          <p:nvPr/>
        </p:nvCxnSpPr>
        <p:spPr>
          <a:xfrm>
            <a:off x="6586331" y="2322270"/>
            <a:ext cx="255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D41287F-4C05-F145-A0CD-B848D72F82F1}"/>
              </a:ext>
            </a:extLst>
          </p:cNvPr>
          <p:cNvCxnSpPr>
            <a:cxnSpLocks/>
          </p:cNvCxnSpPr>
          <p:nvPr/>
        </p:nvCxnSpPr>
        <p:spPr>
          <a:xfrm>
            <a:off x="6062870" y="2713703"/>
            <a:ext cx="308113" cy="634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9FA6759-2C70-9543-AEA9-369479519775}"/>
              </a:ext>
            </a:extLst>
          </p:cNvPr>
          <p:cNvSpPr txBox="1"/>
          <p:nvPr/>
        </p:nvSpPr>
        <p:spPr>
          <a:xfrm>
            <a:off x="327313" y="4107132"/>
            <a:ext cx="5735557" cy="2215991"/>
          </a:xfrm>
          <a:prstGeom prst="rect">
            <a:avLst/>
          </a:prstGeom>
          <a:noFill/>
        </p:spPr>
        <p:txBody>
          <a:bodyPr wrap="square" rtlCol="0">
            <a:spAutoFit/>
          </a:bodyPr>
          <a:lstStyle/>
          <a:p>
            <a:r>
              <a:rPr lang="en-US" sz="2000" dirty="0"/>
              <a:t>We tested the hypothesis that the effect of density on egg production in limpets </a:t>
            </a:r>
            <a:r>
              <a:rPr lang="en-US" sz="2000" dirty="0">
                <a:solidFill>
                  <a:srgbClr val="0432FF"/>
                </a:solidFill>
              </a:rPr>
              <a:t>depends</a:t>
            </a:r>
            <a:r>
              <a:rPr lang="en-US" sz="2000" dirty="0"/>
              <a:t> on the season in which they are reproducing. We found no evidence for an interaction between density and season (F = 0.0711; </a:t>
            </a:r>
            <a:r>
              <a:rPr lang="en-US" sz="2000" dirty="0" err="1"/>
              <a:t>df</a:t>
            </a:r>
            <a:r>
              <a:rPr lang="en-US" sz="2000" dirty="0"/>
              <a:t> = 1, 20; p = 0.79), indicating that the effects of density and season are additive.</a:t>
            </a:r>
          </a:p>
          <a:p>
            <a:endParaRPr lang="en-US" dirty="0"/>
          </a:p>
        </p:txBody>
      </p:sp>
      <p:cxnSp>
        <p:nvCxnSpPr>
          <p:cNvPr id="18" name="Straight Connector 17">
            <a:extLst>
              <a:ext uri="{FF2B5EF4-FFF2-40B4-BE49-F238E27FC236}">
                <a16:creationId xmlns:a16="http://schemas.microsoft.com/office/drawing/2014/main" id="{643F01A0-2469-A245-B58F-F8536EF3B4ED}"/>
              </a:ext>
            </a:extLst>
          </p:cNvPr>
          <p:cNvCxnSpPr/>
          <p:nvPr/>
        </p:nvCxnSpPr>
        <p:spPr>
          <a:xfrm>
            <a:off x="6370983" y="5593802"/>
            <a:ext cx="2087763" cy="46713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2" name="Graphic 21" descr="Checkmark">
            <a:extLst>
              <a:ext uri="{FF2B5EF4-FFF2-40B4-BE49-F238E27FC236}">
                <a16:creationId xmlns:a16="http://schemas.microsoft.com/office/drawing/2014/main" id="{509E9711-5C98-5444-A873-574124340B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63052" y="4497730"/>
            <a:ext cx="711041" cy="711041"/>
          </a:xfrm>
          <a:prstGeom prst="rect">
            <a:avLst/>
          </a:prstGeom>
        </p:spPr>
      </p:pic>
      <p:cxnSp>
        <p:nvCxnSpPr>
          <p:cNvPr id="23" name="Straight Connector 22">
            <a:extLst>
              <a:ext uri="{FF2B5EF4-FFF2-40B4-BE49-F238E27FC236}">
                <a16:creationId xmlns:a16="http://schemas.microsoft.com/office/drawing/2014/main" id="{0609EE75-99D2-814F-AA06-48E33E0AA59E}"/>
              </a:ext>
            </a:extLst>
          </p:cNvPr>
          <p:cNvCxnSpPr>
            <a:cxnSpLocks/>
          </p:cNvCxnSpPr>
          <p:nvPr/>
        </p:nvCxnSpPr>
        <p:spPr>
          <a:xfrm flipV="1">
            <a:off x="6370983" y="5460618"/>
            <a:ext cx="2087763" cy="75272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1E69C1E-25A8-3942-AAAF-C2F3E55A7392}"/>
              </a:ext>
            </a:extLst>
          </p:cNvPr>
          <p:cNvPicPr>
            <a:picLocks noChangeAspect="1"/>
          </p:cNvPicPr>
          <p:nvPr/>
        </p:nvPicPr>
        <p:blipFill>
          <a:blip r:embed="rId5"/>
          <a:stretch>
            <a:fillRect/>
          </a:stretch>
        </p:blipFill>
        <p:spPr>
          <a:xfrm>
            <a:off x="6479385" y="4337552"/>
            <a:ext cx="2241820" cy="2318370"/>
          </a:xfrm>
          <a:prstGeom prst="rect">
            <a:avLst/>
          </a:prstGeom>
        </p:spPr>
      </p:pic>
    </p:spTree>
    <p:extLst>
      <p:ext uri="{BB962C8B-B14F-4D97-AF65-F5344CB8AC3E}">
        <p14:creationId xmlns:p14="http://schemas.microsoft.com/office/powerpoint/2010/main" val="128296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2821-069E-4345-A681-1EAD87FBFA0C}"/>
              </a:ext>
            </a:extLst>
          </p:cNvPr>
          <p:cNvSpPr>
            <a:spLocks noGrp="1"/>
          </p:cNvSpPr>
          <p:nvPr>
            <p:ph type="title"/>
          </p:nvPr>
        </p:nvSpPr>
        <p:spPr>
          <a:xfrm>
            <a:off x="628650" y="11615"/>
            <a:ext cx="7886700" cy="770947"/>
          </a:xfrm>
        </p:spPr>
        <p:txBody>
          <a:bodyPr>
            <a:normAutofit fontScale="90000"/>
          </a:bodyPr>
          <a:lstStyle/>
          <a:p>
            <a:r>
              <a:rPr lang="en-US" dirty="0"/>
              <a:t>Interpretation: The </a:t>
            </a:r>
            <a:r>
              <a:rPr lang="en-US" dirty="0">
                <a:solidFill>
                  <a:srgbClr val="C00000"/>
                </a:solidFill>
              </a:rPr>
              <a:t>summary</a:t>
            </a:r>
            <a:r>
              <a:rPr lang="en-US" dirty="0"/>
              <a:t>() table</a:t>
            </a:r>
          </a:p>
        </p:txBody>
      </p:sp>
      <p:sp>
        <p:nvSpPr>
          <p:cNvPr id="4" name="TextBox 3">
            <a:extLst>
              <a:ext uri="{FF2B5EF4-FFF2-40B4-BE49-F238E27FC236}">
                <a16:creationId xmlns:a16="http://schemas.microsoft.com/office/drawing/2014/main" id="{3D12907B-CCDC-6F4B-8FA9-DD2D2DD148FA}"/>
              </a:ext>
            </a:extLst>
          </p:cNvPr>
          <p:cNvSpPr txBox="1"/>
          <p:nvPr/>
        </p:nvSpPr>
        <p:spPr>
          <a:xfrm>
            <a:off x="706581" y="782562"/>
            <a:ext cx="7730837" cy="5355312"/>
          </a:xfrm>
          <a:prstGeom prst="rect">
            <a:avLst/>
          </a:prstGeom>
          <a:noFill/>
          <a:ln>
            <a:solidFill>
              <a:schemeClr val="tx1"/>
            </a:solidFill>
          </a:ln>
        </p:spPr>
        <p:txBody>
          <a:bodyPr wrap="square" rtlCol="0">
            <a:spAutoFit/>
          </a:bodyPr>
          <a:lstStyle/>
          <a:p>
            <a:r>
              <a:rPr lang="en-US" dirty="0"/>
              <a:t>Call:</a:t>
            </a:r>
          </a:p>
          <a:p>
            <a:r>
              <a:rPr lang="en-US" dirty="0" err="1"/>
              <a:t>lm</a:t>
            </a:r>
            <a:r>
              <a:rPr lang="en-US" dirty="0"/>
              <a:t>(formula = EGGS ~ DENSITY * SEASON, data = limp)</a:t>
            </a:r>
          </a:p>
          <a:p>
            <a:endParaRPr lang="en-US" dirty="0"/>
          </a:p>
          <a:p>
            <a:r>
              <a:rPr lang="en-US" dirty="0"/>
              <a:t>Residuals:</a:t>
            </a:r>
          </a:p>
          <a:p>
            <a:r>
              <a:rPr lang="en-US" dirty="0"/>
              <a:t>     Min       1Q         Median       3Q         Max </a:t>
            </a:r>
          </a:p>
          <a:p>
            <a:r>
              <a:rPr lang="en-US" dirty="0"/>
              <a:t>-0.65468 -0.25021 -0.03318  0.28335  0.57532 </a:t>
            </a:r>
          </a:p>
          <a:p>
            <a:endParaRPr lang="en-US" dirty="0"/>
          </a:p>
          <a:p>
            <a:r>
              <a:rPr lang="en-US" dirty="0"/>
              <a:t>Coefficients:</a:t>
            </a:r>
          </a:p>
          <a:p>
            <a:r>
              <a:rPr lang="en-US" dirty="0"/>
              <a:t>                      		Estimate      Std. Error     t value    </a:t>
            </a:r>
            <a:r>
              <a:rPr lang="en-US" dirty="0" err="1"/>
              <a:t>Pr</a:t>
            </a:r>
            <a:r>
              <a:rPr lang="en-US" dirty="0"/>
              <a:t>(&gt;|t|)    </a:t>
            </a:r>
          </a:p>
          <a:p>
            <a:r>
              <a:rPr lang="en-US" dirty="0"/>
              <a:t>(Intercept)           		2.664166     0.234118     11.380    3.45e-10 ***</a:t>
            </a:r>
          </a:p>
          <a:p>
            <a:r>
              <a:rPr lang="en-US" dirty="0"/>
              <a:t>DENSITY              		-0.033650    0.008259     -4.074    0.000591 ***</a:t>
            </a:r>
          </a:p>
          <a:p>
            <a:r>
              <a:rPr lang="en-US" dirty="0" err="1"/>
              <a:t>SEASONsummer</a:t>
            </a:r>
            <a:r>
              <a:rPr lang="en-US" dirty="0"/>
              <a:t>        	 -0.812282   0.331092     -2.453    0.023450 *  </a:t>
            </a:r>
          </a:p>
          <a:p>
            <a:r>
              <a:rPr lang="en-US" dirty="0" err="1"/>
              <a:t>DENSITY:SEASONsummer</a:t>
            </a:r>
            <a:r>
              <a:rPr lang="en-US" dirty="0"/>
              <a:t>  	0.003114     0.011680      0.267     0.792533    </a:t>
            </a:r>
          </a:p>
          <a:p>
            <a:r>
              <a:rPr lang="en-US" dirty="0"/>
              <a:t>---</a:t>
            </a:r>
          </a:p>
          <a:p>
            <a:r>
              <a:rPr lang="en-US" dirty="0" err="1"/>
              <a:t>Signif</a:t>
            </a:r>
            <a:r>
              <a:rPr lang="en-US" dirty="0"/>
              <a:t>. codes:  0 ‘***’ 0.001 ‘**’ 0.01 ‘*’ 0.05 ‘.’ 0.1 ‘ ’ 1</a:t>
            </a:r>
          </a:p>
          <a:p>
            <a:endParaRPr lang="en-US" dirty="0"/>
          </a:p>
          <a:p>
            <a:r>
              <a:rPr lang="en-US" dirty="0"/>
              <a:t>Residual standard error: 0.4079 on 20 degrees of freedom</a:t>
            </a:r>
          </a:p>
          <a:p>
            <a:r>
              <a:rPr lang="en-US" dirty="0"/>
              <a:t>Multiple R-squared:  0.7135,	Adjusted R-squared:  0.6705 </a:t>
            </a:r>
          </a:p>
          <a:p>
            <a:r>
              <a:rPr lang="en-US" dirty="0"/>
              <a:t>F-statistic:  16.6 on 3 and 20 DF,  p-value: 1.186e-05</a:t>
            </a:r>
          </a:p>
        </p:txBody>
      </p:sp>
      <p:sp>
        <p:nvSpPr>
          <p:cNvPr id="7" name="TextBox 6">
            <a:extLst>
              <a:ext uri="{FF2B5EF4-FFF2-40B4-BE49-F238E27FC236}">
                <a16:creationId xmlns:a16="http://schemas.microsoft.com/office/drawing/2014/main" id="{113C02F2-8C6C-314D-9ED2-E87E402A6AFD}"/>
              </a:ext>
            </a:extLst>
          </p:cNvPr>
          <p:cNvSpPr txBox="1"/>
          <p:nvPr/>
        </p:nvSpPr>
        <p:spPr>
          <a:xfrm>
            <a:off x="6179574" y="5474194"/>
            <a:ext cx="2566536" cy="369332"/>
          </a:xfrm>
          <a:prstGeom prst="rect">
            <a:avLst/>
          </a:prstGeom>
          <a:solidFill>
            <a:srgbClr val="92D050"/>
          </a:solidFill>
          <a:ln>
            <a:solidFill>
              <a:schemeClr val="tx1"/>
            </a:solidFill>
          </a:ln>
        </p:spPr>
        <p:txBody>
          <a:bodyPr wrap="none" rtlCol="0">
            <a:spAutoFit/>
          </a:bodyPr>
          <a:lstStyle/>
          <a:p>
            <a:r>
              <a:rPr lang="en-US" dirty="0"/>
              <a:t>Explained variance = 0.67</a:t>
            </a:r>
          </a:p>
        </p:txBody>
      </p:sp>
      <p:sp>
        <p:nvSpPr>
          <p:cNvPr id="8" name="TextBox 7">
            <a:extLst>
              <a:ext uri="{FF2B5EF4-FFF2-40B4-BE49-F238E27FC236}">
                <a16:creationId xmlns:a16="http://schemas.microsoft.com/office/drawing/2014/main" id="{25572A45-8E15-D847-A5EB-3F790FEBAF6C}"/>
              </a:ext>
            </a:extLst>
          </p:cNvPr>
          <p:cNvSpPr txBox="1"/>
          <p:nvPr/>
        </p:nvSpPr>
        <p:spPr>
          <a:xfrm>
            <a:off x="3111909" y="6082046"/>
            <a:ext cx="5663697" cy="646331"/>
          </a:xfrm>
          <a:prstGeom prst="rect">
            <a:avLst/>
          </a:prstGeom>
          <a:solidFill>
            <a:srgbClr val="92D050"/>
          </a:solidFill>
          <a:ln>
            <a:solidFill>
              <a:schemeClr val="tx1"/>
            </a:solidFill>
          </a:ln>
        </p:spPr>
        <p:txBody>
          <a:bodyPr wrap="square" rtlCol="0">
            <a:spAutoFit/>
          </a:bodyPr>
          <a:lstStyle/>
          <a:p>
            <a:r>
              <a:rPr lang="en-US" dirty="0"/>
              <a:t>Model with Density + Season + Interaction fits better than null model (only a mean) (F = 16.6, </a:t>
            </a:r>
            <a:r>
              <a:rPr lang="en-US" dirty="0" err="1"/>
              <a:t>df</a:t>
            </a:r>
            <a:r>
              <a:rPr lang="en-US" dirty="0"/>
              <a:t> = 3,20, p &lt; 0.001)</a:t>
            </a:r>
          </a:p>
        </p:txBody>
      </p:sp>
    </p:spTree>
    <p:extLst>
      <p:ext uri="{BB962C8B-B14F-4D97-AF65-F5344CB8AC3E}">
        <p14:creationId xmlns:p14="http://schemas.microsoft.com/office/powerpoint/2010/main" val="798038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2821-069E-4345-A681-1EAD87FBFA0C}"/>
              </a:ext>
            </a:extLst>
          </p:cNvPr>
          <p:cNvSpPr>
            <a:spLocks noGrp="1"/>
          </p:cNvSpPr>
          <p:nvPr>
            <p:ph type="title"/>
          </p:nvPr>
        </p:nvSpPr>
        <p:spPr>
          <a:xfrm>
            <a:off x="628650" y="-27713"/>
            <a:ext cx="7886700" cy="770947"/>
          </a:xfrm>
        </p:spPr>
        <p:txBody>
          <a:bodyPr>
            <a:normAutofit fontScale="90000"/>
          </a:bodyPr>
          <a:lstStyle/>
          <a:p>
            <a:r>
              <a:rPr lang="en-US" dirty="0"/>
              <a:t>Interpretation: The </a:t>
            </a:r>
            <a:r>
              <a:rPr lang="en-US" dirty="0">
                <a:solidFill>
                  <a:srgbClr val="C00000"/>
                </a:solidFill>
              </a:rPr>
              <a:t>summary</a:t>
            </a:r>
            <a:r>
              <a:rPr lang="en-US" dirty="0"/>
              <a:t>() table</a:t>
            </a:r>
          </a:p>
        </p:txBody>
      </p:sp>
      <p:sp>
        <p:nvSpPr>
          <p:cNvPr id="4" name="TextBox 3">
            <a:extLst>
              <a:ext uri="{FF2B5EF4-FFF2-40B4-BE49-F238E27FC236}">
                <a16:creationId xmlns:a16="http://schemas.microsoft.com/office/drawing/2014/main" id="{3D12907B-CCDC-6F4B-8FA9-DD2D2DD148FA}"/>
              </a:ext>
            </a:extLst>
          </p:cNvPr>
          <p:cNvSpPr txBox="1"/>
          <p:nvPr/>
        </p:nvSpPr>
        <p:spPr>
          <a:xfrm>
            <a:off x="706581" y="674410"/>
            <a:ext cx="7730837" cy="3693319"/>
          </a:xfrm>
          <a:prstGeom prst="rect">
            <a:avLst/>
          </a:prstGeom>
          <a:noFill/>
          <a:ln>
            <a:solidFill>
              <a:schemeClr val="tx1"/>
            </a:solidFill>
          </a:ln>
        </p:spPr>
        <p:txBody>
          <a:bodyPr wrap="square" rtlCol="0">
            <a:spAutoFit/>
          </a:bodyPr>
          <a:lstStyle/>
          <a:p>
            <a:r>
              <a:rPr lang="en-US" dirty="0"/>
              <a:t>Call:</a:t>
            </a:r>
          </a:p>
          <a:p>
            <a:r>
              <a:rPr lang="en-US" dirty="0" err="1"/>
              <a:t>lm</a:t>
            </a:r>
            <a:r>
              <a:rPr lang="en-US" dirty="0"/>
              <a:t>(formula = EGGS ~ DENSITY * SEASON, data = limp)</a:t>
            </a:r>
          </a:p>
          <a:p>
            <a:endParaRPr lang="en-US" dirty="0"/>
          </a:p>
          <a:p>
            <a:r>
              <a:rPr lang="en-US" dirty="0"/>
              <a:t>Residuals:</a:t>
            </a:r>
          </a:p>
          <a:p>
            <a:r>
              <a:rPr lang="en-US" dirty="0"/>
              <a:t>     Min       1Q         Median       3Q         Max </a:t>
            </a:r>
          </a:p>
          <a:p>
            <a:r>
              <a:rPr lang="en-US" dirty="0"/>
              <a:t>-0.65468 -0.25021 -0.03318  0.28335  0.57532 </a:t>
            </a:r>
          </a:p>
          <a:p>
            <a:endParaRPr lang="en-US" dirty="0"/>
          </a:p>
          <a:p>
            <a:r>
              <a:rPr lang="en-US" dirty="0"/>
              <a:t>Coefficients:</a:t>
            </a:r>
          </a:p>
          <a:p>
            <a:r>
              <a:rPr lang="en-US" dirty="0"/>
              <a:t>                      		Estimate      Std. Error     t value    </a:t>
            </a:r>
            <a:r>
              <a:rPr lang="en-US" dirty="0" err="1"/>
              <a:t>Pr</a:t>
            </a:r>
            <a:r>
              <a:rPr lang="en-US" dirty="0"/>
              <a:t>(&gt;|t|)    </a:t>
            </a:r>
          </a:p>
          <a:p>
            <a:r>
              <a:rPr lang="en-US" dirty="0"/>
              <a:t>(Intercept)           		2.664166     0.234118     11.380    3.45e-10 ***</a:t>
            </a:r>
          </a:p>
          <a:p>
            <a:r>
              <a:rPr lang="en-US" dirty="0"/>
              <a:t>DENSITY              		-0.033650    0.008259     -4.074    0.000591 ***</a:t>
            </a:r>
          </a:p>
          <a:p>
            <a:r>
              <a:rPr lang="en-US" dirty="0" err="1"/>
              <a:t>SEASONsummer</a:t>
            </a:r>
            <a:r>
              <a:rPr lang="en-US" dirty="0"/>
              <a:t>        	-0.812282    0.331092     -2.453    0.023450 *  </a:t>
            </a:r>
          </a:p>
          <a:p>
            <a:r>
              <a:rPr lang="en-US" dirty="0" err="1"/>
              <a:t>DENSITY:SEASONsummer</a:t>
            </a:r>
            <a:r>
              <a:rPr lang="en-US" dirty="0"/>
              <a:t>  	0.003114     0.011680      0.267     0.792533    </a:t>
            </a:r>
          </a:p>
        </p:txBody>
      </p:sp>
      <p:sp>
        <p:nvSpPr>
          <p:cNvPr id="10" name="TextBox 9">
            <a:extLst>
              <a:ext uri="{FF2B5EF4-FFF2-40B4-BE49-F238E27FC236}">
                <a16:creationId xmlns:a16="http://schemas.microsoft.com/office/drawing/2014/main" id="{E7774AF6-A8FF-B744-AC41-760CAD1A5641}"/>
              </a:ext>
            </a:extLst>
          </p:cNvPr>
          <p:cNvSpPr txBox="1"/>
          <p:nvPr/>
        </p:nvSpPr>
        <p:spPr>
          <a:xfrm>
            <a:off x="67488" y="4458944"/>
            <a:ext cx="5501149" cy="1477328"/>
          </a:xfrm>
          <a:prstGeom prst="rect">
            <a:avLst/>
          </a:prstGeom>
          <a:solidFill>
            <a:srgbClr val="FF8AD8">
              <a:alpha val="50000"/>
            </a:srgbClr>
          </a:solidFill>
          <a:ln>
            <a:solidFill>
              <a:schemeClr val="tx1"/>
            </a:solidFill>
          </a:ln>
        </p:spPr>
        <p:txBody>
          <a:bodyPr wrap="square" rtlCol="0">
            <a:spAutoFit/>
          </a:bodyPr>
          <a:lstStyle/>
          <a:p>
            <a:r>
              <a:rPr lang="en-US" dirty="0" err="1"/>
              <a:t>EGGS</a:t>
            </a:r>
            <a:r>
              <a:rPr lang="en-US" baseline="-25000" dirty="0" err="1"/>
              <a:t>spring</a:t>
            </a:r>
            <a:r>
              <a:rPr lang="en-US" dirty="0"/>
              <a:t> = 2.66 – 0.033 X DENSITY</a:t>
            </a:r>
          </a:p>
          <a:p>
            <a:endParaRPr lang="en-US" dirty="0"/>
          </a:p>
          <a:p>
            <a:r>
              <a:rPr lang="en-US" dirty="0" err="1"/>
              <a:t>EGGS</a:t>
            </a:r>
            <a:r>
              <a:rPr lang="en-US" baseline="-25000" dirty="0" err="1"/>
              <a:t>summer</a:t>
            </a:r>
            <a:r>
              <a:rPr lang="en-US" dirty="0"/>
              <a:t> = (2.66 – 0.812) + (–0.033 + 0.003) X DENSITY</a:t>
            </a:r>
          </a:p>
          <a:p>
            <a:endParaRPr lang="en-US" dirty="0"/>
          </a:p>
          <a:p>
            <a:r>
              <a:rPr lang="en-US" dirty="0" err="1"/>
              <a:t>EGGS</a:t>
            </a:r>
            <a:r>
              <a:rPr lang="en-US" baseline="-25000" dirty="0" err="1"/>
              <a:t>summer</a:t>
            </a:r>
            <a:r>
              <a:rPr lang="en-US" dirty="0"/>
              <a:t> = 1.84 – 0.03 X DENSITY</a:t>
            </a:r>
          </a:p>
        </p:txBody>
      </p:sp>
      <p:sp>
        <p:nvSpPr>
          <p:cNvPr id="3" name="TextBox 2">
            <a:extLst>
              <a:ext uri="{FF2B5EF4-FFF2-40B4-BE49-F238E27FC236}">
                <a16:creationId xmlns:a16="http://schemas.microsoft.com/office/drawing/2014/main" id="{CD1D8DFD-5723-2C40-A63D-8A65D6E067FA}"/>
              </a:ext>
            </a:extLst>
          </p:cNvPr>
          <p:cNvSpPr txBox="1"/>
          <p:nvPr/>
        </p:nvSpPr>
        <p:spPr>
          <a:xfrm>
            <a:off x="5568637" y="4458944"/>
            <a:ext cx="3496707" cy="923330"/>
          </a:xfrm>
          <a:prstGeom prst="rect">
            <a:avLst/>
          </a:prstGeom>
          <a:noFill/>
          <a:ln>
            <a:solidFill>
              <a:schemeClr val="tx1"/>
            </a:solidFill>
          </a:ln>
        </p:spPr>
        <p:txBody>
          <a:bodyPr wrap="square" rtlCol="0">
            <a:spAutoFit/>
          </a:bodyPr>
          <a:lstStyle/>
          <a:p>
            <a:r>
              <a:rPr lang="en-US" u="sng" dirty="0" err="1"/>
              <a:t>SEASONsummer</a:t>
            </a:r>
            <a:r>
              <a:rPr lang="en-US" dirty="0"/>
              <a:t>, is the difference</a:t>
            </a:r>
          </a:p>
          <a:p>
            <a:r>
              <a:rPr lang="en-US" dirty="0"/>
              <a:t>between the spring (the reference) and the summer </a:t>
            </a:r>
            <a:r>
              <a:rPr lang="en-US" dirty="0">
                <a:solidFill>
                  <a:srgbClr val="0432FF"/>
                </a:solidFill>
              </a:rPr>
              <a:t>intercept</a:t>
            </a:r>
          </a:p>
        </p:txBody>
      </p:sp>
      <p:sp>
        <p:nvSpPr>
          <p:cNvPr id="5" name="TextBox 4">
            <a:extLst>
              <a:ext uri="{FF2B5EF4-FFF2-40B4-BE49-F238E27FC236}">
                <a16:creationId xmlns:a16="http://schemas.microsoft.com/office/drawing/2014/main" id="{42DE0B32-ECD1-4E45-A521-2851C4D83CD3}"/>
              </a:ext>
            </a:extLst>
          </p:cNvPr>
          <p:cNvSpPr txBox="1"/>
          <p:nvPr/>
        </p:nvSpPr>
        <p:spPr>
          <a:xfrm>
            <a:off x="5568637" y="5392113"/>
            <a:ext cx="3496707" cy="923330"/>
          </a:xfrm>
          <a:prstGeom prst="rect">
            <a:avLst/>
          </a:prstGeom>
          <a:noFill/>
          <a:ln>
            <a:solidFill>
              <a:schemeClr val="tx1"/>
            </a:solidFill>
          </a:ln>
        </p:spPr>
        <p:txBody>
          <a:bodyPr wrap="square" rtlCol="0">
            <a:spAutoFit/>
          </a:bodyPr>
          <a:lstStyle/>
          <a:p>
            <a:r>
              <a:rPr lang="en-US" u="sng" dirty="0" err="1"/>
              <a:t>DENSITY:SEASONsummer</a:t>
            </a:r>
            <a:r>
              <a:rPr lang="en-US" dirty="0"/>
              <a:t> the </a:t>
            </a:r>
          </a:p>
          <a:p>
            <a:r>
              <a:rPr lang="en-US" dirty="0"/>
              <a:t>difference between the </a:t>
            </a:r>
            <a:r>
              <a:rPr lang="en-US" dirty="0">
                <a:solidFill>
                  <a:srgbClr val="0432FF"/>
                </a:solidFill>
              </a:rPr>
              <a:t>slopes</a:t>
            </a:r>
            <a:r>
              <a:rPr lang="en-US" dirty="0"/>
              <a:t> for </a:t>
            </a:r>
          </a:p>
          <a:p>
            <a:r>
              <a:rPr lang="en-US" dirty="0"/>
              <a:t>spring and summer</a:t>
            </a:r>
          </a:p>
        </p:txBody>
      </p:sp>
      <p:sp>
        <p:nvSpPr>
          <p:cNvPr id="6" name="TextBox 5">
            <a:extLst>
              <a:ext uri="{FF2B5EF4-FFF2-40B4-BE49-F238E27FC236}">
                <a16:creationId xmlns:a16="http://schemas.microsoft.com/office/drawing/2014/main" id="{B95BC97F-B49C-374E-966F-315A70E0BAC3}"/>
              </a:ext>
            </a:extLst>
          </p:cNvPr>
          <p:cNvSpPr txBox="1"/>
          <p:nvPr/>
        </p:nvSpPr>
        <p:spPr>
          <a:xfrm>
            <a:off x="451768" y="6403311"/>
            <a:ext cx="8240461" cy="369332"/>
          </a:xfrm>
          <a:prstGeom prst="rect">
            <a:avLst/>
          </a:prstGeom>
          <a:noFill/>
        </p:spPr>
        <p:txBody>
          <a:bodyPr wrap="none" rtlCol="0">
            <a:spAutoFit/>
          </a:bodyPr>
          <a:lstStyle/>
          <a:p>
            <a:r>
              <a:rPr lang="en-US" dirty="0"/>
              <a:t>Technically, we usually remove N.S. interactions to get a Minimum Adequate Model.</a:t>
            </a:r>
          </a:p>
        </p:txBody>
      </p:sp>
    </p:spTree>
    <p:extLst>
      <p:ext uri="{BB962C8B-B14F-4D97-AF65-F5344CB8AC3E}">
        <p14:creationId xmlns:p14="http://schemas.microsoft.com/office/powerpoint/2010/main" val="2418454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B45D3-C3F2-A14B-A340-5197B11B24A7}"/>
              </a:ext>
            </a:extLst>
          </p:cNvPr>
          <p:cNvSpPr>
            <a:spLocks noGrp="1"/>
          </p:cNvSpPr>
          <p:nvPr>
            <p:ph type="title"/>
          </p:nvPr>
        </p:nvSpPr>
        <p:spPr>
          <a:xfrm>
            <a:off x="767196" y="1445785"/>
            <a:ext cx="7886700" cy="640714"/>
          </a:xfrm>
        </p:spPr>
        <p:txBody>
          <a:bodyPr>
            <a:normAutofit/>
          </a:bodyPr>
          <a:lstStyle/>
          <a:p>
            <a:r>
              <a:rPr lang="en-US" sz="2400" dirty="0">
                <a:latin typeface="+mn-lt"/>
              </a:rPr>
              <a:t>So, refit model, but remove the interaction.</a:t>
            </a:r>
          </a:p>
        </p:txBody>
      </p:sp>
      <p:sp>
        <p:nvSpPr>
          <p:cNvPr id="3" name="Content Placeholder 2">
            <a:extLst>
              <a:ext uri="{FF2B5EF4-FFF2-40B4-BE49-F238E27FC236}">
                <a16:creationId xmlns:a16="http://schemas.microsoft.com/office/drawing/2014/main" id="{DFB5BFDF-87C4-A448-9261-81885E940DF8}"/>
              </a:ext>
            </a:extLst>
          </p:cNvPr>
          <p:cNvSpPr>
            <a:spLocks noGrp="1"/>
          </p:cNvSpPr>
          <p:nvPr>
            <p:ph idx="1"/>
          </p:nvPr>
        </p:nvSpPr>
        <p:spPr>
          <a:xfrm>
            <a:off x="628650" y="2407525"/>
            <a:ext cx="7886700" cy="2995753"/>
          </a:xfrm>
        </p:spPr>
        <p:txBody>
          <a:bodyPr>
            <a:normAutofit/>
          </a:bodyPr>
          <a:lstStyle/>
          <a:p>
            <a:pPr marL="0" indent="0">
              <a:buNone/>
            </a:pPr>
            <a:r>
              <a:rPr lang="en-US" sz="2400" dirty="0" err="1"/>
              <a:t>limp.mod.nointeraction</a:t>
            </a:r>
            <a:r>
              <a:rPr lang="en-US" sz="2400" dirty="0"/>
              <a:t> &lt;- </a:t>
            </a:r>
            <a:r>
              <a:rPr lang="en-US" sz="2400" dirty="0" err="1">
                <a:solidFill>
                  <a:srgbClr val="C00000"/>
                </a:solidFill>
              </a:rPr>
              <a:t>lm</a:t>
            </a:r>
            <a:r>
              <a:rPr lang="en-US" sz="2400" dirty="0"/>
              <a:t>(EGGS ~ DENSITY + SEASON, </a:t>
            </a:r>
            <a:r>
              <a:rPr lang="en-US" sz="2400" dirty="0">
                <a:solidFill>
                  <a:srgbClr val="00B050"/>
                </a:solidFill>
              </a:rPr>
              <a:t>data</a:t>
            </a:r>
            <a:r>
              <a:rPr lang="en-US" sz="2400" dirty="0"/>
              <a:t> 	= limp)</a:t>
            </a:r>
          </a:p>
          <a:p>
            <a:pPr marL="0" indent="0">
              <a:buNone/>
            </a:pPr>
            <a:endParaRPr lang="en-US" sz="2400" dirty="0"/>
          </a:p>
          <a:p>
            <a:r>
              <a:rPr lang="en-US" dirty="0"/>
              <a:t>Includes an effect of DENSITY (main effect), </a:t>
            </a:r>
          </a:p>
          <a:p>
            <a:r>
              <a:rPr lang="en-US" dirty="0"/>
              <a:t>Includes an effect of SEASON (main effect),</a:t>
            </a:r>
          </a:p>
          <a:p>
            <a:r>
              <a:rPr lang="en-US" dirty="0"/>
              <a:t>Does NOT include an interaction</a:t>
            </a:r>
          </a:p>
          <a:p>
            <a:pPr marL="0" indent="0">
              <a:buNone/>
            </a:pPr>
            <a:endParaRPr lang="en-US" dirty="0"/>
          </a:p>
        </p:txBody>
      </p:sp>
      <p:sp>
        <p:nvSpPr>
          <p:cNvPr id="4" name="TextBox 3">
            <a:extLst>
              <a:ext uri="{FF2B5EF4-FFF2-40B4-BE49-F238E27FC236}">
                <a16:creationId xmlns:a16="http://schemas.microsoft.com/office/drawing/2014/main" id="{D6B541FC-05CA-E048-9C04-CFDC95C54B71}"/>
              </a:ext>
            </a:extLst>
          </p:cNvPr>
          <p:cNvSpPr txBox="1"/>
          <p:nvPr/>
        </p:nvSpPr>
        <p:spPr>
          <a:xfrm>
            <a:off x="767196" y="460022"/>
            <a:ext cx="7140521" cy="830997"/>
          </a:xfrm>
          <a:prstGeom prst="rect">
            <a:avLst/>
          </a:prstGeom>
          <a:noFill/>
        </p:spPr>
        <p:txBody>
          <a:bodyPr wrap="square" rtlCol="0">
            <a:spAutoFit/>
          </a:bodyPr>
          <a:lstStyle/>
          <a:p>
            <a:r>
              <a:rPr lang="en-US" sz="2400" dirty="0">
                <a:solidFill>
                  <a:srgbClr val="0432FF"/>
                </a:solidFill>
              </a:rPr>
              <a:t>Technically, we usually remove non-significant interactions to get a Minimum Adequate Model.</a:t>
            </a:r>
          </a:p>
        </p:txBody>
      </p:sp>
    </p:spTree>
    <p:extLst>
      <p:ext uri="{BB962C8B-B14F-4D97-AF65-F5344CB8AC3E}">
        <p14:creationId xmlns:p14="http://schemas.microsoft.com/office/powerpoint/2010/main" val="2179083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8BD380-EF01-E040-9CFE-C6C44255C2C4}"/>
              </a:ext>
            </a:extLst>
          </p:cNvPr>
          <p:cNvSpPr>
            <a:spLocks noGrp="1"/>
          </p:cNvSpPr>
          <p:nvPr>
            <p:ph idx="1"/>
          </p:nvPr>
        </p:nvSpPr>
        <p:spPr/>
        <p:txBody>
          <a:bodyPr/>
          <a:lstStyle/>
          <a:p>
            <a:pPr marL="0" indent="0">
              <a:buNone/>
            </a:pPr>
            <a:r>
              <a:rPr lang="en-US" dirty="0"/>
              <a:t>library(HH)</a:t>
            </a:r>
          </a:p>
          <a:p>
            <a:pPr marL="0" indent="0">
              <a:buNone/>
            </a:pPr>
            <a:endParaRPr lang="en-US" dirty="0"/>
          </a:p>
          <a:p>
            <a:pPr marL="0" indent="0">
              <a:buNone/>
            </a:pPr>
            <a:r>
              <a:rPr lang="en-US" dirty="0"/>
              <a:t>Package to help visualize ANCOVA without extensive coding. </a:t>
            </a:r>
          </a:p>
          <a:p>
            <a:pPr marL="0" indent="0">
              <a:buNone/>
            </a:pPr>
            <a:r>
              <a:rPr lang="en-US" dirty="0"/>
              <a:t>Uses Trellis graphics (lattice package), which has slightly difference syntax than ggplot2.</a:t>
            </a:r>
          </a:p>
        </p:txBody>
      </p:sp>
    </p:spTree>
    <p:extLst>
      <p:ext uri="{BB962C8B-B14F-4D97-AF65-F5344CB8AC3E}">
        <p14:creationId xmlns:p14="http://schemas.microsoft.com/office/powerpoint/2010/main" val="2503872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D2AE5-0089-C64B-9E2F-2599ABFD7947}"/>
              </a:ext>
            </a:extLst>
          </p:cNvPr>
          <p:cNvSpPr>
            <a:spLocks noGrp="1"/>
          </p:cNvSpPr>
          <p:nvPr>
            <p:ph type="title"/>
          </p:nvPr>
        </p:nvSpPr>
        <p:spPr>
          <a:xfrm>
            <a:off x="628650" y="1336"/>
            <a:ext cx="7886700" cy="627932"/>
          </a:xfrm>
        </p:spPr>
        <p:txBody>
          <a:bodyPr>
            <a:normAutofit/>
          </a:bodyPr>
          <a:lstStyle/>
          <a:p>
            <a:r>
              <a:rPr lang="en-US" sz="2800" dirty="0"/>
              <a:t>Putting Lines on the Figure</a:t>
            </a:r>
          </a:p>
        </p:txBody>
      </p:sp>
      <p:sp>
        <p:nvSpPr>
          <p:cNvPr id="3" name="Content Placeholder 2">
            <a:extLst>
              <a:ext uri="{FF2B5EF4-FFF2-40B4-BE49-F238E27FC236}">
                <a16:creationId xmlns:a16="http://schemas.microsoft.com/office/drawing/2014/main" id="{39E36902-4BEF-E246-8520-ADC133D6D061}"/>
              </a:ext>
            </a:extLst>
          </p:cNvPr>
          <p:cNvSpPr>
            <a:spLocks noGrp="1"/>
          </p:cNvSpPr>
          <p:nvPr>
            <p:ph idx="1"/>
          </p:nvPr>
        </p:nvSpPr>
        <p:spPr>
          <a:xfrm>
            <a:off x="628650" y="616261"/>
            <a:ext cx="7886700" cy="4351338"/>
          </a:xfrm>
        </p:spPr>
        <p:txBody>
          <a:bodyPr/>
          <a:lstStyle/>
          <a:p>
            <a:pPr marL="0" indent="0">
              <a:buNone/>
            </a:pPr>
            <a:r>
              <a:rPr lang="en-US" dirty="0"/>
              <a:t>Using ggplot2 is undoubtedly better for a publication, but for simplicity we used HH package (</a:t>
            </a:r>
            <a:r>
              <a:rPr lang="en-US" dirty="0" err="1"/>
              <a:t>ancovaplot</a:t>
            </a:r>
            <a:r>
              <a:rPr lang="en-US" dirty="0"/>
              <a:t>)</a:t>
            </a:r>
          </a:p>
          <a:p>
            <a:endParaRPr lang="en-US" dirty="0"/>
          </a:p>
        </p:txBody>
      </p:sp>
      <p:pic>
        <p:nvPicPr>
          <p:cNvPr id="5" name="Picture 4">
            <a:extLst>
              <a:ext uri="{FF2B5EF4-FFF2-40B4-BE49-F238E27FC236}">
                <a16:creationId xmlns:a16="http://schemas.microsoft.com/office/drawing/2014/main" id="{F5B08BCE-0061-804D-A934-0808A6F604DB}"/>
              </a:ext>
            </a:extLst>
          </p:cNvPr>
          <p:cNvPicPr>
            <a:picLocks noChangeAspect="1"/>
          </p:cNvPicPr>
          <p:nvPr/>
        </p:nvPicPr>
        <p:blipFill>
          <a:blip r:embed="rId3"/>
          <a:stretch>
            <a:fillRect/>
          </a:stretch>
        </p:blipFill>
        <p:spPr>
          <a:xfrm>
            <a:off x="1012725" y="1414213"/>
            <a:ext cx="3657600" cy="3657600"/>
          </a:xfrm>
          <a:prstGeom prst="rect">
            <a:avLst/>
          </a:prstGeom>
        </p:spPr>
      </p:pic>
      <p:sp>
        <p:nvSpPr>
          <p:cNvPr id="6" name="TextBox 5">
            <a:extLst>
              <a:ext uri="{FF2B5EF4-FFF2-40B4-BE49-F238E27FC236}">
                <a16:creationId xmlns:a16="http://schemas.microsoft.com/office/drawing/2014/main" id="{C6871CE4-A904-D44F-A3BF-7C11BCBF38ED}"/>
              </a:ext>
            </a:extLst>
          </p:cNvPr>
          <p:cNvSpPr txBox="1"/>
          <p:nvPr/>
        </p:nvSpPr>
        <p:spPr>
          <a:xfrm>
            <a:off x="363794" y="5102947"/>
            <a:ext cx="4506463" cy="615553"/>
          </a:xfrm>
          <a:prstGeom prst="rect">
            <a:avLst/>
          </a:prstGeom>
          <a:noFill/>
        </p:spPr>
        <p:txBody>
          <a:bodyPr wrap="square" rtlCol="0">
            <a:spAutoFit/>
          </a:bodyPr>
          <a:lstStyle/>
          <a:p>
            <a:r>
              <a:rPr lang="en-US" dirty="0">
                <a:solidFill>
                  <a:srgbClr val="0432FF"/>
                </a:solidFill>
              </a:rPr>
              <a:t>Separate slopes plot</a:t>
            </a:r>
          </a:p>
          <a:p>
            <a:r>
              <a:rPr lang="en-US" sz="1600" dirty="0" err="1">
                <a:solidFill>
                  <a:srgbClr val="0432FF"/>
                </a:solidFill>
              </a:rPr>
              <a:t>ancovaplot</a:t>
            </a:r>
            <a:r>
              <a:rPr lang="en-US" sz="1600" dirty="0">
                <a:solidFill>
                  <a:srgbClr val="0432FF"/>
                </a:solidFill>
              </a:rPr>
              <a:t>(EGGS ~ DENSITY * SEASON, data=limp)</a:t>
            </a:r>
          </a:p>
        </p:txBody>
      </p:sp>
      <p:sp>
        <p:nvSpPr>
          <p:cNvPr id="7" name="TextBox 6">
            <a:extLst>
              <a:ext uri="{FF2B5EF4-FFF2-40B4-BE49-F238E27FC236}">
                <a16:creationId xmlns:a16="http://schemas.microsoft.com/office/drawing/2014/main" id="{AEDDDF17-0C67-314A-AE1E-DEDB4B414C3B}"/>
              </a:ext>
            </a:extLst>
          </p:cNvPr>
          <p:cNvSpPr txBox="1"/>
          <p:nvPr/>
        </p:nvSpPr>
        <p:spPr>
          <a:xfrm>
            <a:off x="4812894" y="5102947"/>
            <a:ext cx="4384277" cy="615553"/>
          </a:xfrm>
          <a:prstGeom prst="rect">
            <a:avLst/>
          </a:prstGeom>
          <a:noFill/>
        </p:spPr>
        <p:txBody>
          <a:bodyPr wrap="none" rtlCol="0">
            <a:spAutoFit/>
          </a:bodyPr>
          <a:lstStyle/>
          <a:p>
            <a:r>
              <a:rPr lang="en-US" dirty="0">
                <a:solidFill>
                  <a:srgbClr val="0432FF"/>
                </a:solidFill>
              </a:rPr>
              <a:t>Same slopes plot</a:t>
            </a:r>
          </a:p>
          <a:p>
            <a:r>
              <a:rPr lang="en-US" sz="1600" dirty="0" err="1">
                <a:solidFill>
                  <a:srgbClr val="0432FF"/>
                </a:solidFill>
              </a:rPr>
              <a:t>ancovaplot</a:t>
            </a:r>
            <a:r>
              <a:rPr lang="en-US" sz="1600" dirty="0">
                <a:solidFill>
                  <a:srgbClr val="0432FF"/>
                </a:solidFill>
              </a:rPr>
              <a:t>(EGGS ~ DENSITY + SEASON, data=limp)</a:t>
            </a:r>
          </a:p>
        </p:txBody>
      </p:sp>
      <p:sp>
        <p:nvSpPr>
          <p:cNvPr id="8" name="TextBox 7">
            <a:extLst>
              <a:ext uri="{FF2B5EF4-FFF2-40B4-BE49-F238E27FC236}">
                <a16:creationId xmlns:a16="http://schemas.microsoft.com/office/drawing/2014/main" id="{6721109B-B952-9447-8A6F-F660E12732C4}"/>
              </a:ext>
            </a:extLst>
          </p:cNvPr>
          <p:cNvSpPr txBox="1"/>
          <p:nvPr/>
        </p:nvSpPr>
        <p:spPr>
          <a:xfrm>
            <a:off x="1384808" y="5727414"/>
            <a:ext cx="7130542" cy="923330"/>
          </a:xfrm>
          <a:prstGeom prst="rect">
            <a:avLst/>
          </a:prstGeom>
          <a:noFill/>
        </p:spPr>
        <p:txBody>
          <a:bodyPr wrap="none" rtlCol="0">
            <a:spAutoFit/>
          </a:bodyPr>
          <a:lstStyle/>
          <a:p>
            <a:r>
              <a:rPr lang="en-US" dirty="0"/>
              <a:t>Can you tell the difference? Probably not since the interaction</a:t>
            </a:r>
          </a:p>
          <a:p>
            <a:r>
              <a:rPr lang="en-US" dirty="0"/>
              <a:t>Only accounted for a small amount of variation in the first model (0.0118; </a:t>
            </a:r>
          </a:p>
          <a:p>
            <a:r>
              <a:rPr lang="en-US" dirty="0"/>
              <a:t>look at </a:t>
            </a:r>
            <a:r>
              <a:rPr lang="en-US" dirty="0" err="1"/>
              <a:t>anova</a:t>
            </a:r>
            <a:r>
              <a:rPr lang="en-US" dirty="0"/>
              <a:t> table). Can compare the two models using </a:t>
            </a:r>
            <a:r>
              <a:rPr lang="en-US" dirty="0" err="1">
                <a:solidFill>
                  <a:srgbClr val="C00000"/>
                </a:solidFill>
              </a:rPr>
              <a:t>anova</a:t>
            </a:r>
            <a:r>
              <a:rPr lang="en-US" dirty="0"/>
              <a:t>().</a:t>
            </a:r>
          </a:p>
        </p:txBody>
      </p:sp>
      <p:pic>
        <p:nvPicPr>
          <p:cNvPr id="4" name="Picture 3">
            <a:extLst>
              <a:ext uri="{FF2B5EF4-FFF2-40B4-BE49-F238E27FC236}">
                <a16:creationId xmlns:a16="http://schemas.microsoft.com/office/drawing/2014/main" id="{0FD8D41A-F639-F147-AC49-24A91CE15526}"/>
              </a:ext>
            </a:extLst>
          </p:cNvPr>
          <p:cNvPicPr>
            <a:picLocks noChangeAspect="1"/>
          </p:cNvPicPr>
          <p:nvPr/>
        </p:nvPicPr>
        <p:blipFill>
          <a:blip r:embed="rId4"/>
          <a:stretch>
            <a:fillRect/>
          </a:stretch>
        </p:blipFill>
        <p:spPr>
          <a:xfrm>
            <a:off x="4452989" y="1404379"/>
            <a:ext cx="3657600" cy="3657600"/>
          </a:xfrm>
          <a:prstGeom prst="rect">
            <a:avLst/>
          </a:prstGeom>
        </p:spPr>
      </p:pic>
      <p:cxnSp>
        <p:nvCxnSpPr>
          <p:cNvPr id="10" name="Straight Arrow Connector 9">
            <a:extLst>
              <a:ext uri="{FF2B5EF4-FFF2-40B4-BE49-F238E27FC236}">
                <a16:creationId xmlns:a16="http://schemas.microsoft.com/office/drawing/2014/main" id="{30FFAA38-6F19-C44A-87FD-6DEE6E45CB03}"/>
              </a:ext>
            </a:extLst>
          </p:cNvPr>
          <p:cNvCxnSpPr/>
          <p:nvPr/>
        </p:nvCxnSpPr>
        <p:spPr>
          <a:xfrm flipH="1">
            <a:off x="2924890" y="4953264"/>
            <a:ext cx="619433" cy="4817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E135C72-4B18-4D40-8EB0-88D5506FDF4B}"/>
              </a:ext>
            </a:extLst>
          </p:cNvPr>
          <p:cNvCxnSpPr/>
          <p:nvPr/>
        </p:nvCxnSpPr>
        <p:spPr>
          <a:xfrm flipH="1">
            <a:off x="7350652" y="4961686"/>
            <a:ext cx="619433" cy="4817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9757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5474B-1781-8042-A562-7A0DD9B97513}"/>
              </a:ext>
            </a:extLst>
          </p:cNvPr>
          <p:cNvSpPr>
            <a:spLocks noGrp="1"/>
          </p:cNvSpPr>
          <p:nvPr>
            <p:ph type="title"/>
          </p:nvPr>
        </p:nvSpPr>
        <p:spPr>
          <a:xfrm>
            <a:off x="628650" y="70487"/>
            <a:ext cx="7886700" cy="646256"/>
          </a:xfrm>
        </p:spPr>
        <p:txBody>
          <a:bodyPr>
            <a:normAutofit fontScale="90000"/>
          </a:bodyPr>
          <a:lstStyle/>
          <a:p>
            <a:r>
              <a:rPr lang="en-US" dirty="0"/>
              <a:t>Compare Models</a:t>
            </a:r>
          </a:p>
        </p:txBody>
      </p:sp>
      <p:sp>
        <p:nvSpPr>
          <p:cNvPr id="3" name="Content Placeholder 2">
            <a:extLst>
              <a:ext uri="{FF2B5EF4-FFF2-40B4-BE49-F238E27FC236}">
                <a16:creationId xmlns:a16="http://schemas.microsoft.com/office/drawing/2014/main" id="{F911BAAB-839F-4144-B372-0062AB56A043}"/>
              </a:ext>
            </a:extLst>
          </p:cNvPr>
          <p:cNvSpPr>
            <a:spLocks noGrp="1"/>
          </p:cNvSpPr>
          <p:nvPr>
            <p:ph idx="1"/>
          </p:nvPr>
        </p:nvSpPr>
        <p:spPr>
          <a:xfrm>
            <a:off x="628650" y="958691"/>
            <a:ext cx="7886700" cy="5424560"/>
          </a:xfrm>
        </p:spPr>
        <p:txBody>
          <a:bodyPr>
            <a:normAutofit fontScale="77500" lnSpcReduction="20000"/>
          </a:bodyPr>
          <a:lstStyle/>
          <a:p>
            <a:pPr marL="0" indent="0">
              <a:buNone/>
            </a:pPr>
            <a:r>
              <a:rPr lang="en-US" dirty="0" err="1">
                <a:solidFill>
                  <a:srgbClr val="C00000"/>
                </a:solidFill>
              </a:rPr>
              <a:t>anova</a:t>
            </a:r>
            <a:r>
              <a:rPr lang="en-US" dirty="0"/>
              <a:t>(</a:t>
            </a:r>
            <a:r>
              <a:rPr lang="en-US" dirty="0" err="1"/>
              <a:t>limp.mod</a:t>
            </a:r>
            <a:r>
              <a:rPr lang="en-US" dirty="0"/>
              <a:t>, </a:t>
            </a:r>
            <a:r>
              <a:rPr lang="en-US" dirty="0" err="1"/>
              <a:t>limp.mod.nointeraction</a:t>
            </a:r>
            <a:r>
              <a:rPr lang="en-US" dirty="0"/>
              <a:t>)</a:t>
            </a:r>
          </a:p>
          <a:p>
            <a:pPr marL="0" indent="0">
              <a:buNone/>
            </a:pPr>
            <a:endParaRPr lang="en-US" dirty="0"/>
          </a:p>
          <a:p>
            <a:pPr marL="0" indent="0">
              <a:buNone/>
            </a:pPr>
            <a:r>
              <a:rPr lang="en-US" sz="2200" dirty="0">
                <a:latin typeface="Courier New" panose="02070309020205020404" pitchFamily="49" charset="0"/>
              </a:rPr>
              <a:t>#Analysis of Variance Table</a:t>
            </a:r>
          </a:p>
          <a:p>
            <a:pPr marL="0" indent="0">
              <a:buNone/>
            </a:pPr>
            <a:r>
              <a:rPr lang="en-US" sz="2200" dirty="0">
                <a:latin typeface="Courier New" panose="02070309020205020404" pitchFamily="49" charset="0"/>
              </a:rPr>
              <a:t> </a:t>
            </a:r>
          </a:p>
          <a:p>
            <a:pPr marL="0" indent="0">
              <a:buNone/>
            </a:pPr>
            <a:r>
              <a:rPr lang="en-US" sz="2200" dirty="0">
                <a:latin typeface="Courier New" panose="02070309020205020404" pitchFamily="49" charset="0"/>
              </a:rPr>
              <a:t>#Model 1: EGGS ~ DENSITY * SEASON</a:t>
            </a:r>
          </a:p>
          <a:p>
            <a:pPr marL="0" indent="0">
              <a:buNone/>
            </a:pPr>
            <a:r>
              <a:rPr lang="en-US" sz="2200" dirty="0">
                <a:latin typeface="Courier New" panose="02070309020205020404" pitchFamily="49" charset="0"/>
              </a:rPr>
              <a:t>#Model 2: EGGS ~ DENSITY + SEASON</a:t>
            </a:r>
          </a:p>
          <a:p>
            <a:pPr marL="0" indent="0">
              <a:buNone/>
            </a:pPr>
            <a:r>
              <a:rPr lang="en-US" sz="2200" dirty="0">
                <a:latin typeface="Courier New" panose="02070309020205020404" pitchFamily="49" charset="0"/>
              </a:rPr>
              <a:t>#  </a:t>
            </a:r>
            <a:r>
              <a:rPr lang="en-US" sz="2200" dirty="0" err="1">
                <a:latin typeface="Courier New" panose="02070309020205020404" pitchFamily="49" charset="0"/>
              </a:rPr>
              <a:t>Res.Df</a:t>
            </a:r>
            <a:r>
              <a:rPr lang="en-US" sz="2200" dirty="0">
                <a:latin typeface="Courier New" panose="02070309020205020404" pitchFamily="49" charset="0"/>
              </a:rPr>
              <a:t>    RSS Df Sum of </a:t>
            </a:r>
            <a:r>
              <a:rPr lang="en-US" sz="2200" dirty="0" err="1">
                <a:latin typeface="Courier New" panose="02070309020205020404" pitchFamily="49" charset="0"/>
              </a:rPr>
              <a:t>Sq</a:t>
            </a:r>
            <a:r>
              <a:rPr lang="en-US" sz="2200" dirty="0">
                <a:latin typeface="Courier New" panose="02070309020205020404" pitchFamily="49" charset="0"/>
              </a:rPr>
              <a:t>    F 	</a:t>
            </a:r>
            <a:r>
              <a:rPr lang="en-US" sz="2200" dirty="0" err="1">
                <a:latin typeface="Courier New" panose="02070309020205020404" pitchFamily="49" charset="0"/>
              </a:rPr>
              <a:t>Pr</a:t>
            </a:r>
            <a:r>
              <a:rPr lang="en-US" sz="2200" dirty="0">
                <a:latin typeface="Courier New" panose="02070309020205020404" pitchFamily="49" charset="0"/>
              </a:rPr>
              <a:t>(&gt;F)</a:t>
            </a:r>
          </a:p>
          <a:p>
            <a:pPr marL="0" indent="0">
              <a:buNone/>
            </a:pPr>
            <a:r>
              <a:rPr lang="en-US" sz="2200" dirty="0">
                <a:latin typeface="Courier New" panose="02070309020205020404" pitchFamily="49" charset="0"/>
              </a:rPr>
              <a:t>#1     20 3.3275                           </a:t>
            </a:r>
          </a:p>
          <a:p>
            <a:pPr marL="0" indent="0">
              <a:buNone/>
            </a:pPr>
            <a:r>
              <a:rPr lang="en-US" sz="2200" dirty="0">
                <a:latin typeface="Courier New" panose="02070309020205020404" pitchFamily="49" charset="0"/>
              </a:rPr>
              <a:t>#2     21 3.3394 -1 -0.011822 0.0711 0.7925</a:t>
            </a:r>
          </a:p>
          <a:p>
            <a:pPr marL="0" indent="0">
              <a:buNone/>
            </a:pPr>
            <a:endParaRPr lang="en-US" sz="2200" dirty="0">
              <a:latin typeface="Courier New" panose="02070309020205020404" pitchFamily="49" charset="0"/>
            </a:endParaRPr>
          </a:p>
          <a:p>
            <a:r>
              <a:rPr lang="en-US" sz="2600" dirty="0"/>
              <a:t>Not much evidence that the model with the interaction fits better than the model without the interaction (P=0.79). </a:t>
            </a:r>
          </a:p>
          <a:p>
            <a:r>
              <a:rPr lang="en-US" sz="2600" dirty="0"/>
              <a:t>Statistically indistinguishable, so we usually use the most parsimonious explanation (the simplest model).</a:t>
            </a:r>
          </a:p>
          <a:p>
            <a:r>
              <a:rPr lang="en-US" sz="2600" dirty="0"/>
              <a:t>Because slopes are the same (modeled as no interaction), we can interpret the means without contingent inference; difference in means </a:t>
            </a:r>
            <a:r>
              <a:rPr lang="en-US" sz="2600" dirty="0">
                <a:solidFill>
                  <a:srgbClr val="0432FF"/>
                </a:solidFill>
              </a:rPr>
              <a:t>doesn’t depend </a:t>
            </a:r>
            <a:r>
              <a:rPr lang="en-US" sz="2600" dirty="0"/>
              <a:t>on where you choose to look at the relationship. </a:t>
            </a:r>
          </a:p>
        </p:txBody>
      </p:sp>
    </p:spTree>
    <p:extLst>
      <p:ext uri="{BB962C8B-B14F-4D97-AF65-F5344CB8AC3E}">
        <p14:creationId xmlns:p14="http://schemas.microsoft.com/office/powerpoint/2010/main" val="3443043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5474B-1781-8042-A562-7A0DD9B97513}"/>
              </a:ext>
            </a:extLst>
          </p:cNvPr>
          <p:cNvSpPr>
            <a:spLocks noGrp="1"/>
          </p:cNvSpPr>
          <p:nvPr>
            <p:ph type="title"/>
          </p:nvPr>
        </p:nvSpPr>
        <p:spPr>
          <a:xfrm>
            <a:off x="628650" y="365127"/>
            <a:ext cx="7886700" cy="646256"/>
          </a:xfrm>
        </p:spPr>
        <p:txBody>
          <a:bodyPr>
            <a:normAutofit/>
          </a:bodyPr>
          <a:lstStyle/>
          <a:p>
            <a:r>
              <a:rPr lang="en-US" sz="3600" dirty="0"/>
              <a:t>Calculate means using the ‘best’ model</a:t>
            </a:r>
          </a:p>
        </p:txBody>
      </p:sp>
      <p:sp>
        <p:nvSpPr>
          <p:cNvPr id="3" name="Content Placeholder 2">
            <a:extLst>
              <a:ext uri="{FF2B5EF4-FFF2-40B4-BE49-F238E27FC236}">
                <a16:creationId xmlns:a16="http://schemas.microsoft.com/office/drawing/2014/main" id="{F911BAAB-839F-4144-B372-0062AB56A043}"/>
              </a:ext>
            </a:extLst>
          </p:cNvPr>
          <p:cNvSpPr>
            <a:spLocks noGrp="1"/>
          </p:cNvSpPr>
          <p:nvPr>
            <p:ph idx="1"/>
          </p:nvPr>
        </p:nvSpPr>
        <p:spPr>
          <a:xfrm>
            <a:off x="628650" y="1253331"/>
            <a:ext cx="7886700" cy="5424560"/>
          </a:xfrm>
        </p:spPr>
        <p:txBody>
          <a:bodyPr>
            <a:normAutofit lnSpcReduction="10000"/>
          </a:bodyPr>
          <a:lstStyle/>
          <a:p>
            <a:pPr marL="0" indent="0">
              <a:buNone/>
            </a:pPr>
            <a:r>
              <a:rPr lang="en-US" sz="2100" dirty="0" err="1"/>
              <a:t>emm_limp.mod.nointeraction</a:t>
            </a:r>
            <a:r>
              <a:rPr lang="en-US" sz="2100" dirty="0"/>
              <a:t> &lt;- </a:t>
            </a:r>
            <a:r>
              <a:rPr lang="en-US" sz="2100" dirty="0">
                <a:solidFill>
                  <a:srgbClr val="C00000"/>
                </a:solidFill>
              </a:rPr>
              <a:t>emmeans</a:t>
            </a:r>
            <a:r>
              <a:rPr lang="en-US" sz="2100" dirty="0"/>
              <a:t>(</a:t>
            </a:r>
            <a:r>
              <a:rPr lang="en-US" sz="2100" dirty="0" err="1"/>
              <a:t>limp.mod.nointeraction</a:t>
            </a:r>
            <a:r>
              <a:rPr lang="en-US" sz="2100" dirty="0"/>
              <a:t>, 	"SEASON")</a:t>
            </a:r>
          </a:p>
          <a:p>
            <a:pPr marL="0" indent="0">
              <a:buNone/>
            </a:pPr>
            <a:r>
              <a:rPr lang="en-US" sz="2100" dirty="0" err="1"/>
              <a:t>emm_limp.mod.nointeraction</a:t>
            </a:r>
            <a:endParaRPr lang="en-US" sz="2100" dirty="0"/>
          </a:p>
          <a:p>
            <a:pPr marL="0" indent="0">
              <a:buNone/>
            </a:pPr>
            <a:endParaRPr lang="en-US" sz="2100" dirty="0"/>
          </a:p>
          <a:p>
            <a:pPr marL="0" indent="0">
              <a:buNone/>
            </a:pPr>
            <a:r>
              <a:rPr lang="en-US" sz="2200" dirty="0">
                <a:latin typeface="Courier New" panose="02070309020205020404" pitchFamily="49" charset="0"/>
              </a:rPr>
              <a:t># </a:t>
            </a:r>
            <a:r>
              <a:rPr lang="en-US" sz="1800" dirty="0">
                <a:latin typeface="Courier New" panose="02070309020205020404" pitchFamily="49" charset="0"/>
              </a:rPr>
              <a:t>SEASON </a:t>
            </a:r>
            <a:r>
              <a:rPr lang="en-US" sz="1800" dirty="0" err="1">
                <a:latin typeface="Courier New" panose="02070309020205020404" pitchFamily="49" charset="0"/>
              </a:rPr>
              <a:t>emmean</a:t>
            </a:r>
            <a:r>
              <a:rPr lang="en-US" sz="1800" dirty="0">
                <a:latin typeface="Courier New" panose="02070309020205020404" pitchFamily="49" charset="0"/>
              </a:rPr>
              <a:t>    SE df </a:t>
            </a:r>
            <a:r>
              <a:rPr lang="en-US" sz="1800" dirty="0" err="1">
                <a:latin typeface="Courier New" panose="02070309020205020404" pitchFamily="49" charset="0"/>
              </a:rPr>
              <a:t>lower.CL</a:t>
            </a:r>
            <a:r>
              <a:rPr lang="en-US" sz="1800" dirty="0">
                <a:latin typeface="Courier New" panose="02070309020205020404" pitchFamily="49" charset="0"/>
              </a:rPr>
              <a:t> </a:t>
            </a:r>
            <a:r>
              <a:rPr lang="en-US" sz="1800" dirty="0" err="1">
                <a:latin typeface="Courier New" panose="02070309020205020404" pitchFamily="49" charset="0"/>
              </a:rPr>
              <a:t>upper.CL</a:t>
            </a:r>
            <a:endParaRPr lang="en-US" sz="1800" dirty="0">
              <a:latin typeface="Courier New" panose="02070309020205020404" pitchFamily="49" charset="0"/>
            </a:endParaRPr>
          </a:p>
          <a:p>
            <a:pPr marL="0" indent="0">
              <a:buNone/>
            </a:pPr>
            <a:r>
              <a:rPr lang="en-US" sz="1800" dirty="0">
                <a:latin typeface="Courier New" panose="02070309020205020404" pitchFamily="49" charset="0"/>
              </a:rPr>
              <a:t># </a:t>
            </a:r>
            <a:r>
              <a:rPr lang="en-US" sz="1800" b="1" dirty="0">
                <a:solidFill>
                  <a:srgbClr val="00B050"/>
                </a:solidFill>
                <a:latin typeface="Courier New" panose="02070309020205020404" pitchFamily="49" charset="0"/>
              </a:rPr>
              <a:t>spring   1.84 </a:t>
            </a:r>
            <a:r>
              <a:rPr lang="en-US" sz="1800" dirty="0">
                <a:latin typeface="Courier New" panose="02070309020205020404" pitchFamily="49" charset="0"/>
              </a:rPr>
              <a:t>0.115 21    1.600     2.08</a:t>
            </a:r>
          </a:p>
          <a:p>
            <a:pPr marL="0" indent="0">
              <a:buNone/>
            </a:pPr>
            <a:r>
              <a:rPr lang="en-US" sz="1800" dirty="0">
                <a:latin typeface="Courier New" panose="02070309020205020404" pitchFamily="49" charset="0"/>
              </a:rPr>
              <a:t># </a:t>
            </a:r>
            <a:r>
              <a:rPr lang="en-US" sz="1800" b="1" dirty="0">
                <a:solidFill>
                  <a:srgbClr val="FF0000"/>
                </a:solidFill>
                <a:latin typeface="Courier New" panose="02070309020205020404" pitchFamily="49" charset="0"/>
              </a:rPr>
              <a:t>summer   1.10 </a:t>
            </a:r>
            <a:r>
              <a:rPr lang="en-US" sz="1800" dirty="0">
                <a:latin typeface="Courier New" panose="02070309020205020404" pitchFamily="49" charset="0"/>
              </a:rPr>
              <a:t>0.115 21    0.864     1.34</a:t>
            </a:r>
          </a:p>
          <a:p>
            <a:pPr marL="0" indent="0">
              <a:buNone/>
            </a:pPr>
            <a:r>
              <a:rPr lang="en-US" sz="1800" dirty="0">
                <a:latin typeface="Courier New" panose="02070309020205020404" pitchFamily="49" charset="0"/>
              </a:rPr>
              <a:t>#Confidence level used: 0.95 </a:t>
            </a:r>
          </a:p>
          <a:p>
            <a:pPr marL="0" indent="0">
              <a:buNone/>
            </a:pPr>
            <a:endParaRPr lang="en-US" sz="2600" dirty="0"/>
          </a:p>
          <a:p>
            <a:r>
              <a:rPr lang="en-US" sz="2600" dirty="0"/>
              <a:t>If we adjusted all the points to the mean of density, these would be the adjusted means (estimated marginal means or least-square means). </a:t>
            </a:r>
          </a:p>
          <a:p>
            <a:r>
              <a:rPr lang="en-US" sz="2600" dirty="0"/>
              <a:t>Difference is 0.74 (see summary table for the ‘no interaction’ model) and that difference is the same across the range of density because slopes are equal.</a:t>
            </a:r>
          </a:p>
        </p:txBody>
      </p:sp>
    </p:spTree>
    <p:extLst>
      <p:ext uri="{BB962C8B-B14F-4D97-AF65-F5344CB8AC3E}">
        <p14:creationId xmlns:p14="http://schemas.microsoft.com/office/powerpoint/2010/main" val="3764086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95E856-E5D2-A944-B8FC-B23D2B6075D4}"/>
              </a:ext>
            </a:extLst>
          </p:cNvPr>
          <p:cNvPicPr>
            <a:picLocks noChangeAspect="1"/>
          </p:cNvPicPr>
          <p:nvPr/>
        </p:nvPicPr>
        <p:blipFill>
          <a:blip r:embed="rId3"/>
          <a:stretch>
            <a:fillRect/>
          </a:stretch>
        </p:blipFill>
        <p:spPr>
          <a:xfrm>
            <a:off x="1272908" y="694421"/>
            <a:ext cx="5981332" cy="5981332"/>
          </a:xfrm>
          <a:prstGeom prst="rect">
            <a:avLst/>
          </a:prstGeom>
        </p:spPr>
      </p:pic>
      <p:sp>
        <p:nvSpPr>
          <p:cNvPr id="7" name="Rectangle 6">
            <a:extLst>
              <a:ext uri="{FF2B5EF4-FFF2-40B4-BE49-F238E27FC236}">
                <a16:creationId xmlns:a16="http://schemas.microsoft.com/office/drawing/2014/main" id="{3D2C457E-C6CF-D443-8E9D-2D21FCB66EDC}"/>
              </a:ext>
            </a:extLst>
          </p:cNvPr>
          <p:cNvSpPr/>
          <p:nvPr/>
        </p:nvSpPr>
        <p:spPr>
          <a:xfrm>
            <a:off x="5293360" y="1584960"/>
            <a:ext cx="1493520" cy="4267200"/>
          </a:xfrm>
          <a:prstGeom prst="rect">
            <a:avLst/>
          </a:prstGeom>
          <a:solidFill>
            <a:schemeClr val="bg2">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0CB20F2-2630-BD43-BD54-C1E12B963988}"/>
              </a:ext>
            </a:extLst>
          </p:cNvPr>
          <p:cNvSpPr/>
          <p:nvPr/>
        </p:nvSpPr>
        <p:spPr>
          <a:xfrm>
            <a:off x="5880100" y="3314700"/>
            <a:ext cx="228600" cy="2286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6A9EB872-24DD-8145-AA89-530A76DC3414}"/>
              </a:ext>
            </a:extLst>
          </p:cNvPr>
          <p:cNvSpPr/>
          <p:nvPr/>
        </p:nvSpPr>
        <p:spPr>
          <a:xfrm>
            <a:off x="5880100" y="4401820"/>
            <a:ext cx="228600" cy="2286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CCE40162-FA72-7E46-8EF9-27286FEC3279}"/>
              </a:ext>
            </a:extLst>
          </p:cNvPr>
          <p:cNvCxnSpPr/>
          <p:nvPr/>
        </p:nvCxnSpPr>
        <p:spPr>
          <a:xfrm>
            <a:off x="7061200" y="3429000"/>
            <a:ext cx="0" cy="1112520"/>
          </a:xfrm>
          <a:prstGeom prst="straightConnector1">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9504C7-DE90-5F44-8BC4-39303BD753AB}"/>
              </a:ext>
            </a:extLst>
          </p:cNvPr>
          <p:cNvSpPr txBox="1"/>
          <p:nvPr/>
        </p:nvSpPr>
        <p:spPr>
          <a:xfrm>
            <a:off x="7162801" y="3570654"/>
            <a:ext cx="1910079" cy="923330"/>
          </a:xfrm>
          <a:prstGeom prst="rect">
            <a:avLst/>
          </a:prstGeom>
          <a:noFill/>
        </p:spPr>
        <p:txBody>
          <a:bodyPr wrap="square" rtlCol="0">
            <a:spAutoFit/>
          </a:bodyPr>
          <a:lstStyle/>
          <a:p>
            <a:r>
              <a:rPr lang="en-US" dirty="0"/>
              <a:t>Difference at the mean of DENSITY is 0.74 EGGS</a:t>
            </a:r>
          </a:p>
        </p:txBody>
      </p:sp>
      <p:sp>
        <p:nvSpPr>
          <p:cNvPr id="2" name="Title 1">
            <a:extLst>
              <a:ext uri="{FF2B5EF4-FFF2-40B4-BE49-F238E27FC236}">
                <a16:creationId xmlns:a16="http://schemas.microsoft.com/office/drawing/2014/main" id="{6C716663-D78C-C04F-87B5-BE15E6B49162}"/>
              </a:ext>
            </a:extLst>
          </p:cNvPr>
          <p:cNvSpPr>
            <a:spLocks noGrp="1"/>
          </p:cNvSpPr>
          <p:nvPr>
            <p:ph type="title"/>
          </p:nvPr>
        </p:nvSpPr>
        <p:spPr>
          <a:xfrm>
            <a:off x="1404855" y="182247"/>
            <a:ext cx="6799804" cy="701674"/>
          </a:xfrm>
        </p:spPr>
        <p:txBody>
          <a:bodyPr>
            <a:normAutofit fontScale="90000"/>
          </a:bodyPr>
          <a:lstStyle/>
          <a:p>
            <a:r>
              <a:rPr lang="en-US" sz="2800" dirty="0"/>
              <a:t>Adjusted Means: Useful when slopes are equal (no sig. interaction) </a:t>
            </a:r>
          </a:p>
        </p:txBody>
      </p:sp>
    </p:spTree>
    <p:extLst>
      <p:ext uri="{BB962C8B-B14F-4D97-AF65-F5344CB8AC3E}">
        <p14:creationId xmlns:p14="http://schemas.microsoft.com/office/powerpoint/2010/main" val="42606261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9A12CD-5933-4146-8380-54B7361DA45E}"/>
              </a:ext>
            </a:extLst>
          </p:cNvPr>
          <p:cNvSpPr>
            <a:spLocks noGrp="1"/>
          </p:cNvSpPr>
          <p:nvPr>
            <p:ph idx="1"/>
          </p:nvPr>
        </p:nvSpPr>
        <p:spPr/>
        <p:txBody>
          <a:bodyPr/>
          <a:lstStyle/>
          <a:p>
            <a:pPr marL="0" indent="0">
              <a:buNone/>
            </a:pPr>
            <a:r>
              <a:rPr lang="en-US" dirty="0"/>
              <a:t>Slightly Different Way of Thinking About ANCOVA: </a:t>
            </a:r>
            <a:r>
              <a:rPr lang="en-US" dirty="0">
                <a:solidFill>
                  <a:srgbClr val="0432FF"/>
                </a:solidFill>
              </a:rPr>
              <a:t>Removing Confounding Variation</a:t>
            </a:r>
          </a:p>
          <a:p>
            <a:pPr marL="0" indent="0">
              <a:buNone/>
            </a:pPr>
            <a:r>
              <a:rPr lang="en-US" dirty="0"/>
              <a:t>(old example)</a:t>
            </a:r>
          </a:p>
        </p:txBody>
      </p:sp>
    </p:spTree>
    <p:extLst>
      <p:ext uri="{BB962C8B-B14F-4D97-AF65-F5344CB8AC3E}">
        <p14:creationId xmlns:p14="http://schemas.microsoft.com/office/powerpoint/2010/main" val="3297601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2667000" y="152400"/>
            <a:ext cx="6172200" cy="11430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Tests for differences between (among) 2 or more groups after removing the effect of a confounding covariate (via regression).</a:t>
            </a:r>
          </a:p>
        </p:txBody>
      </p:sp>
      <p:sp>
        <p:nvSpPr>
          <p:cNvPr id="3" name="TextBox 2"/>
          <p:cNvSpPr txBox="1"/>
          <p:nvPr/>
        </p:nvSpPr>
        <p:spPr>
          <a:xfrm>
            <a:off x="457200" y="5334000"/>
            <a:ext cx="4419600" cy="1077218"/>
          </a:xfrm>
          <a:prstGeom prst="rect">
            <a:avLst/>
          </a:prstGeom>
          <a:noFill/>
        </p:spPr>
        <p:txBody>
          <a:bodyPr wrap="square" rtlCol="0">
            <a:spAutoFit/>
          </a:bodyPr>
          <a:lstStyle/>
          <a:p>
            <a:r>
              <a:rPr lang="en-US" sz="1600" dirty="0"/>
              <a:t>Diagrammatic representation of adjusted means procedure in ANCOVA. The adjusted Y means are based on the overall X mean, not the X means for each group.</a:t>
            </a:r>
          </a:p>
        </p:txBody>
      </p:sp>
      <p:sp>
        <p:nvSpPr>
          <p:cNvPr id="14" name="TextBox 13"/>
          <p:cNvSpPr txBox="1"/>
          <p:nvPr/>
        </p:nvSpPr>
        <p:spPr>
          <a:xfrm>
            <a:off x="5029200" y="5334000"/>
            <a:ext cx="3657600" cy="923330"/>
          </a:xfrm>
          <a:prstGeom prst="rect">
            <a:avLst/>
          </a:prstGeom>
          <a:noFill/>
        </p:spPr>
        <p:txBody>
          <a:bodyPr wrap="square" rtlCol="0">
            <a:spAutoFit/>
          </a:bodyPr>
          <a:lstStyle/>
          <a:p>
            <a:r>
              <a:rPr lang="en-US" dirty="0">
                <a:solidFill>
                  <a:srgbClr val="0000FF"/>
                </a:solidFill>
              </a:rPr>
              <a:t>Slides </a:t>
            </a:r>
            <a:r>
              <a:rPr lang="en-US" b="1" dirty="0">
                <a:solidFill>
                  <a:srgbClr val="0000FF"/>
                </a:solidFill>
              </a:rPr>
              <a:t>each</a:t>
            </a:r>
            <a:r>
              <a:rPr lang="en-US" dirty="0">
                <a:solidFill>
                  <a:srgbClr val="0000FF"/>
                </a:solidFill>
              </a:rPr>
              <a:t> data point to the mean value of X (based on common slope); then conduct ANOVA.</a:t>
            </a:r>
          </a:p>
        </p:txBody>
      </p:sp>
      <p:pic>
        <p:nvPicPr>
          <p:cNvPr id="4" name="Picture 3" descr="Milliken and Johnson 2002 ANCOVA adjusted mean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1204594"/>
            <a:ext cx="4495800" cy="3587300"/>
          </a:xfrm>
          <a:prstGeom prst="rect">
            <a:avLst/>
          </a:prstGeom>
        </p:spPr>
      </p:pic>
      <p:pic>
        <p:nvPicPr>
          <p:cNvPr id="7" name="Picture 6" descr="Milliken and Johnson 2002 ANCOVA adjusted means-b.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447800"/>
            <a:ext cx="4114800" cy="3336533"/>
          </a:xfrm>
          <a:prstGeom prst="rect">
            <a:avLst/>
          </a:prstGeom>
        </p:spPr>
      </p:pic>
    </p:spTree>
    <p:extLst>
      <p:ext uri="{BB962C8B-B14F-4D97-AF65-F5344CB8AC3E}">
        <p14:creationId xmlns:p14="http://schemas.microsoft.com/office/powerpoint/2010/main" val="14292486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914400" y="1371600"/>
            <a:ext cx="7772400" cy="50292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Analysis of Covariance combines elements from regression and elements from ANOVA. The response variable is continuous, and there is at least </a:t>
            </a:r>
            <a:r>
              <a:rPr lang="en-US" sz="2400" dirty="0">
                <a:solidFill>
                  <a:srgbClr val="0000FF"/>
                </a:solidFill>
              </a:rPr>
              <a:t>one continuous predictor</a:t>
            </a:r>
            <a:r>
              <a:rPr lang="en-US" sz="2400" dirty="0"/>
              <a:t> variable </a:t>
            </a:r>
            <a:r>
              <a:rPr lang="en-US" sz="2400" b="1" dirty="0"/>
              <a:t>AND</a:t>
            </a:r>
            <a:r>
              <a:rPr lang="en-US" sz="2400" dirty="0"/>
              <a:t> at least </a:t>
            </a:r>
            <a:r>
              <a:rPr lang="en-US" sz="2400" dirty="0">
                <a:solidFill>
                  <a:srgbClr val="0000FF"/>
                </a:solidFill>
              </a:rPr>
              <a:t>one categorical predictor</a:t>
            </a:r>
            <a:r>
              <a:rPr lang="en-US" sz="2400" dirty="0"/>
              <a:t> variable.</a:t>
            </a:r>
          </a:p>
          <a:p>
            <a:pPr marL="0" indent="0">
              <a:buNone/>
            </a:pPr>
            <a:endParaRPr lang="en-US" sz="2400" dirty="0"/>
          </a:p>
          <a:p>
            <a:pPr marL="0" indent="0">
              <a:buNone/>
            </a:pPr>
            <a:r>
              <a:rPr lang="en-US" sz="2400" u="sng" dirty="0"/>
              <a:t>General Procedures</a:t>
            </a:r>
            <a:r>
              <a:rPr lang="en-US" sz="2400" dirty="0"/>
              <a:t>:</a:t>
            </a:r>
          </a:p>
          <a:p>
            <a:r>
              <a:rPr lang="en-US" sz="2400" dirty="0"/>
              <a:t>Fit 2 or more linear regressions of </a:t>
            </a:r>
            <a:r>
              <a:rPr lang="en-US" sz="2400" i="1" dirty="0"/>
              <a:t>y</a:t>
            </a:r>
            <a:r>
              <a:rPr lang="en-US" sz="2400" dirty="0"/>
              <a:t> against </a:t>
            </a:r>
            <a:r>
              <a:rPr lang="en-US" sz="2400" i="1" dirty="0"/>
              <a:t>x</a:t>
            </a:r>
            <a:r>
              <a:rPr lang="en-US" sz="2400" dirty="0"/>
              <a:t> (one for each level of the factor</a:t>
            </a:r>
          </a:p>
          <a:p>
            <a:r>
              <a:rPr lang="en-US" sz="2400" dirty="0"/>
              <a:t>Estimate different slopes and intercepts for each level</a:t>
            </a:r>
          </a:p>
          <a:p>
            <a:r>
              <a:rPr lang="en-US" sz="2400" dirty="0"/>
              <a:t>Use model simplification (deletion tests) to drop unnecessary parameters (e.g. non-sig. interaction terms).</a:t>
            </a:r>
          </a:p>
          <a:p>
            <a:endParaRPr lang="en-US" sz="2400" dirty="0"/>
          </a:p>
        </p:txBody>
      </p:sp>
    </p:spTree>
    <p:extLst>
      <p:ext uri="{BB962C8B-B14F-4D97-AF65-F5344CB8AC3E}">
        <p14:creationId xmlns:p14="http://schemas.microsoft.com/office/powerpoint/2010/main" val="4928943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r="4452" b="3935"/>
          <a:stretch/>
        </p:blipFill>
        <p:spPr>
          <a:xfrm>
            <a:off x="4433824" y="4724400"/>
            <a:ext cx="3553990" cy="1717900"/>
          </a:xfrm>
          <a:prstGeom prst="rect">
            <a:avLst/>
          </a:prstGeom>
        </p:spPr>
      </p:pic>
      <p:sp>
        <p:nvSpPr>
          <p:cNvPr id="8" name="TextBox 7"/>
          <p:cNvSpPr txBox="1"/>
          <p:nvPr/>
        </p:nvSpPr>
        <p:spPr>
          <a:xfrm>
            <a:off x="354226" y="4577520"/>
            <a:ext cx="3912974" cy="2031325"/>
          </a:xfrm>
          <a:prstGeom prst="rect">
            <a:avLst/>
          </a:prstGeom>
          <a:noFill/>
        </p:spPr>
        <p:txBody>
          <a:bodyPr wrap="square" rtlCol="0">
            <a:spAutoFit/>
          </a:bodyPr>
          <a:lstStyle/>
          <a:p>
            <a:r>
              <a:rPr lang="en-US" dirty="0"/>
              <a:t>Today we will consider an example in which there is no significant interaction, and the above model is relevant.</a:t>
            </a:r>
          </a:p>
          <a:p>
            <a:endParaRPr lang="en-US" dirty="0"/>
          </a:p>
          <a:p>
            <a:r>
              <a:rPr lang="en-US" dirty="0"/>
              <a:t>Significant interactions are sometimes difficult to interpret; recall ‘contingent inference’.</a:t>
            </a:r>
          </a:p>
        </p:txBody>
      </p:sp>
      <p:sp>
        <p:nvSpPr>
          <p:cNvPr id="9" name="Title 1"/>
          <p:cNvSpPr>
            <a:spLocks noGrp="1"/>
          </p:cNvSpPr>
          <p:nvPr>
            <p:ph type="title"/>
          </p:nvPr>
        </p:nvSpPr>
        <p:spPr>
          <a:xfrm>
            <a:off x="228600" y="228600"/>
            <a:ext cx="8534400" cy="868362"/>
          </a:xfrm>
          <a:solidFill>
            <a:srgbClr val="CCFFCC"/>
          </a:solidFill>
          <a:ln>
            <a:solidFill>
              <a:srgbClr val="000000"/>
            </a:solidFill>
          </a:ln>
        </p:spPr>
        <p:txBody>
          <a:bodyPr>
            <a:normAutofit/>
          </a:bodyPr>
          <a:lstStyle/>
          <a:p>
            <a:r>
              <a:rPr lang="en-US" dirty="0"/>
              <a:t>ANCOVA = Regression + ANOVA </a:t>
            </a:r>
          </a:p>
        </p:txBody>
      </p:sp>
      <p:pic>
        <p:nvPicPr>
          <p:cNvPr id="10" name="Picture 9" descr="Packard and Boardman 1999 example.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219200"/>
            <a:ext cx="8175387" cy="3183213"/>
          </a:xfrm>
          <a:prstGeom prst="rect">
            <a:avLst/>
          </a:prstGeom>
        </p:spPr>
      </p:pic>
    </p:spTree>
    <p:extLst>
      <p:ext uri="{BB962C8B-B14F-4D97-AF65-F5344CB8AC3E}">
        <p14:creationId xmlns:p14="http://schemas.microsoft.com/office/powerpoint/2010/main" val="433226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2743200" y="152400"/>
            <a:ext cx="6172200" cy="11430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Tests for differences between (among) 2 or more groups after removing the effect of a confounding covariate (via regression).</a:t>
            </a:r>
          </a:p>
        </p:txBody>
      </p:sp>
      <p:pic>
        <p:nvPicPr>
          <p:cNvPr id="6" name="Picture 5" descr="hor_combat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124200"/>
            <a:ext cx="5104519" cy="3124200"/>
          </a:xfrm>
          <a:prstGeom prst="rect">
            <a:avLst/>
          </a:prstGeom>
        </p:spPr>
      </p:pic>
      <p:sp>
        <p:nvSpPr>
          <p:cNvPr id="8" name="TextBox 7"/>
          <p:cNvSpPr txBox="1"/>
          <p:nvPr/>
        </p:nvSpPr>
        <p:spPr>
          <a:xfrm>
            <a:off x="609600" y="1408591"/>
            <a:ext cx="8229600" cy="1477328"/>
          </a:xfrm>
          <a:prstGeom prst="rect">
            <a:avLst/>
          </a:prstGeom>
          <a:noFill/>
          <a:ln>
            <a:solidFill>
              <a:srgbClr val="000000"/>
            </a:solidFill>
          </a:ln>
        </p:spPr>
        <p:txBody>
          <a:bodyPr wrap="square" rtlCol="0">
            <a:spAutoFit/>
          </a:bodyPr>
          <a:lstStyle/>
          <a:p>
            <a:r>
              <a:rPr lang="en-US" u="sng" dirty="0"/>
              <a:t>Background and Biological Hypothesis</a:t>
            </a:r>
            <a:r>
              <a:rPr lang="en-US" dirty="0"/>
              <a:t>: Because male beaded lizards fight for access to reproductive females, natural selection may act on body structures involved in combat (heads, tails, etc.). Since only males fight, we might expect that selection would produce males with larger “weapons” than females. </a:t>
            </a:r>
          </a:p>
          <a:p>
            <a:r>
              <a:rPr lang="en-US" dirty="0">
                <a:hlinkClick r:id="rId3"/>
              </a:rPr>
              <a:t>https://www.youtube.com/</a:t>
            </a:r>
            <a:r>
              <a:rPr lang="en-US" dirty="0" err="1">
                <a:hlinkClick r:id="rId3"/>
              </a:rPr>
              <a:t>watch?v</a:t>
            </a:r>
            <a:r>
              <a:rPr lang="en-US" dirty="0">
                <a:hlinkClick r:id="rId3"/>
              </a:rPr>
              <a:t>=Yja8Mf9Jsr8</a:t>
            </a:r>
            <a:endParaRPr lang="en-US" dirty="0"/>
          </a:p>
        </p:txBody>
      </p:sp>
      <p:sp>
        <p:nvSpPr>
          <p:cNvPr id="9" name="TextBox 8"/>
          <p:cNvSpPr txBox="1"/>
          <p:nvPr/>
        </p:nvSpPr>
        <p:spPr>
          <a:xfrm>
            <a:off x="5791200" y="3657600"/>
            <a:ext cx="3048000" cy="923330"/>
          </a:xfrm>
          <a:prstGeom prst="rect">
            <a:avLst/>
          </a:prstGeom>
          <a:noFill/>
        </p:spPr>
        <p:txBody>
          <a:bodyPr wrap="square" rtlCol="0">
            <a:spAutoFit/>
          </a:bodyPr>
          <a:lstStyle/>
          <a:p>
            <a:r>
              <a:rPr lang="en-US" dirty="0">
                <a:solidFill>
                  <a:srgbClr val="0000FF"/>
                </a:solidFill>
              </a:rPr>
              <a:t>But we have an important</a:t>
            </a:r>
          </a:p>
          <a:p>
            <a:r>
              <a:rPr lang="en-US" dirty="0">
                <a:solidFill>
                  <a:srgbClr val="0000FF"/>
                </a:solidFill>
              </a:rPr>
              <a:t>issue that could confound this analysis. What is it?</a:t>
            </a:r>
          </a:p>
        </p:txBody>
      </p:sp>
      <p:sp>
        <p:nvSpPr>
          <p:cNvPr id="12" name="TextBox 11"/>
          <p:cNvSpPr txBox="1"/>
          <p:nvPr/>
        </p:nvSpPr>
        <p:spPr>
          <a:xfrm>
            <a:off x="5791200" y="4867870"/>
            <a:ext cx="3048000" cy="923330"/>
          </a:xfrm>
          <a:prstGeom prst="rect">
            <a:avLst/>
          </a:prstGeom>
          <a:noFill/>
          <a:ln>
            <a:solidFill>
              <a:srgbClr val="000000"/>
            </a:solidFill>
          </a:ln>
        </p:spPr>
        <p:txBody>
          <a:bodyPr wrap="square" rtlCol="0">
            <a:spAutoFit/>
          </a:bodyPr>
          <a:lstStyle/>
          <a:p>
            <a:r>
              <a:rPr lang="en-US" dirty="0">
                <a:solidFill>
                  <a:srgbClr val="0000FF"/>
                </a:solidFill>
              </a:rPr>
              <a:t>Larger animals have larger body parts, regardless of sex.</a:t>
            </a:r>
          </a:p>
        </p:txBody>
      </p:sp>
    </p:spTree>
    <p:extLst>
      <p:ext uri="{BB962C8B-B14F-4D97-AF65-F5344CB8AC3E}">
        <p14:creationId xmlns:p14="http://schemas.microsoft.com/office/powerpoint/2010/main" val="2239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16" name="TextBox 15"/>
          <p:cNvSpPr txBox="1"/>
          <p:nvPr/>
        </p:nvSpPr>
        <p:spPr>
          <a:xfrm>
            <a:off x="1404100" y="1143000"/>
            <a:ext cx="2739083" cy="830997"/>
          </a:xfrm>
          <a:prstGeom prst="rect">
            <a:avLst/>
          </a:prstGeom>
          <a:noFill/>
        </p:spPr>
        <p:txBody>
          <a:bodyPr wrap="none" rtlCol="0">
            <a:spAutoFit/>
          </a:bodyPr>
          <a:lstStyle/>
          <a:p>
            <a:r>
              <a:rPr lang="en-US" sz="1600" u="sng" dirty="0"/>
              <a:t>Statistical Hypothesis</a:t>
            </a:r>
            <a:r>
              <a:rPr lang="en-US" sz="1600" dirty="0"/>
              <a:t>:</a:t>
            </a:r>
          </a:p>
          <a:p>
            <a:r>
              <a:rPr lang="en-US" sz="1600" dirty="0"/>
              <a:t>H</a:t>
            </a:r>
            <a:r>
              <a:rPr lang="en-US" sz="1600" baseline="-25000" dirty="0"/>
              <a:t>o</a:t>
            </a:r>
            <a:r>
              <a:rPr lang="en-US" sz="1600" dirty="0"/>
              <a:t>: </a:t>
            </a:r>
            <a:r>
              <a:rPr lang="en-US" sz="1600" dirty="0" err="1"/>
              <a:t>Mean</a:t>
            </a:r>
            <a:r>
              <a:rPr lang="en-US" sz="1600" baseline="-25000" dirty="0" err="1"/>
              <a:t>males</a:t>
            </a:r>
            <a:r>
              <a:rPr lang="en-US" sz="1600" baseline="-25000" dirty="0"/>
              <a:t> </a:t>
            </a:r>
            <a:r>
              <a:rPr lang="en-US" sz="1600" dirty="0"/>
              <a:t>= </a:t>
            </a:r>
            <a:r>
              <a:rPr lang="en-US" sz="1600" dirty="0" err="1"/>
              <a:t>Mean</a:t>
            </a:r>
            <a:r>
              <a:rPr lang="en-US" sz="1600" baseline="-25000" dirty="0" err="1"/>
              <a:t>females</a:t>
            </a:r>
            <a:endParaRPr lang="en-US" sz="1600" baseline="-25000" dirty="0"/>
          </a:p>
          <a:p>
            <a:r>
              <a:rPr lang="en-US" sz="1600" dirty="0"/>
              <a:t>H</a:t>
            </a:r>
            <a:r>
              <a:rPr lang="en-US" sz="1600" baseline="-25000" dirty="0"/>
              <a:t>a</a:t>
            </a:r>
            <a:r>
              <a:rPr lang="en-US" sz="1600" dirty="0"/>
              <a:t>: </a:t>
            </a:r>
            <a:r>
              <a:rPr lang="en-US" sz="1600" dirty="0" err="1"/>
              <a:t>Mean</a:t>
            </a:r>
            <a:r>
              <a:rPr lang="en-US" sz="1600" baseline="-25000" dirty="0" err="1"/>
              <a:t>males</a:t>
            </a:r>
            <a:r>
              <a:rPr lang="en-US" sz="1600" baseline="-25000" dirty="0"/>
              <a:t> </a:t>
            </a:r>
            <a:r>
              <a:rPr lang="en-US" sz="1600" dirty="0">
                <a:latin typeface="ＭＳ ゴシック"/>
                <a:ea typeface="ＭＳ ゴシック"/>
                <a:cs typeface="ＭＳ ゴシック"/>
              </a:rPr>
              <a:t>≠ </a:t>
            </a:r>
            <a:r>
              <a:rPr lang="en-US" sz="1600" dirty="0" err="1"/>
              <a:t>Mean</a:t>
            </a:r>
            <a:r>
              <a:rPr lang="en-US" sz="1600" baseline="-25000" dirty="0" err="1"/>
              <a:t>females</a:t>
            </a:r>
            <a:endParaRPr lang="en-US" sz="1600" baseline="-25000" dirty="0"/>
          </a:p>
        </p:txBody>
      </p:sp>
      <p:pic>
        <p:nvPicPr>
          <p:cNvPr id="15" name="Picture 14"/>
          <p:cNvPicPr>
            <a:picLocks noChangeAspect="1"/>
          </p:cNvPicPr>
          <p:nvPr/>
        </p:nvPicPr>
        <p:blipFill rotWithShape="1">
          <a:blip r:embed="rId3"/>
          <a:srcRect l="1119" t="1543" r="1148" b="2337"/>
          <a:stretch/>
        </p:blipFill>
        <p:spPr>
          <a:xfrm>
            <a:off x="262987" y="2105028"/>
            <a:ext cx="4690013" cy="2924172"/>
          </a:xfrm>
          <a:prstGeom prst="rect">
            <a:avLst/>
          </a:prstGeom>
        </p:spPr>
      </p:pic>
      <p:pic>
        <p:nvPicPr>
          <p:cNvPr id="18" name="Picture 17"/>
          <p:cNvPicPr>
            <a:picLocks noChangeAspect="1"/>
          </p:cNvPicPr>
          <p:nvPr/>
        </p:nvPicPr>
        <p:blipFill>
          <a:blip r:embed="rId4"/>
          <a:stretch>
            <a:fillRect/>
          </a:stretch>
        </p:blipFill>
        <p:spPr>
          <a:xfrm>
            <a:off x="762000" y="5029200"/>
            <a:ext cx="3941064" cy="914400"/>
          </a:xfrm>
          <a:prstGeom prst="rect">
            <a:avLst/>
          </a:prstGeom>
        </p:spPr>
      </p:pic>
      <p:grpSp>
        <p:nvGrpSpPr>
          <p:cNvPr id="25" name="Group 24"/>
          <p:cNvGrpSpPr/>
          <p:nvPr/>
        </p:nvGrpSpPr>
        <p:grpSpPr>
          <a:xfrm>
            <a:off x="5105400" y="1143000"/>
            <a:ext cx="3809350" cy="4811017"/>
            <a:chOff x="5105400" y="1143000"/>
            <a:chExt cx="3809350" cy="4811017"/>
          </a:xfrm>
        </p:grpSpPr>
        <p:pic>
          <p:nvPicPr>
            <p:cNvPr id="17" name="Picture 16"/>
            <p:cNvPicPr>
              <a:picLocks noChangeAspect="1"/>
            </p:cNvPicPr>
            <p:nvPr/>
          </p:nvPicPr>
          <p:blipFill rotWithShape="1">
            <a:blip r:embed="rId5"/>
            <a:srcRect l="1687" t="1644" r="2530" b="3600"/>
            <a:stretch/>
          </p:blipFill>
          <p:spPr>
            <a:xfrm>
              <a:off x="5105400" y="2057400"/>
              <a:ext cx="3809350" cy="2895600"/>
            </a:xfrm>
            <a:prstGeom prst="rect">
              <a:avLst/>
            </a:prstGeom>
          </p:spPr>
        </p:pic>
        <p:sp>
          <p:nvSpPr>
            <p:cNvPr id="5" name="TextBox 4"/>
            <p:cNvSpPr txBox="1"/>
            <p:nvPr/>
          </p:nvSpPr>
          <p:spPr>
            <a:xfrm>
              <a:off x="5334000" y="1143000"/>
              <a:ext cx="3548900" cy="830997"/>
            </a:xfrm>
            <a:prstGeom prst="rect">
              <a:avLst/>
            </a:prstGeom>
            <a:noFill/>
          </p:spPr>
          <p:txBody>
            <a:bodyPr wrap="none" rtlCol="0">
              <a:spAutoFit/>
            </a:bodyPr>
            <a:lstStyle/>
            <a:p>
              <a:r>
                <a:rPr lang="en-US" sz="1600" u="sng" dirty="0"/>
                <a:t>Statistical Hypothesis</a:t>
              </a:r>
              <a:r>
                <a:rPr lang="en-US" sz="1600" dirty="0"/>
                <a:t>:</a:t>
              </a:r>
            </a:p>
            <a:p>
              <a:r>
                <a:rPr lang="en-US" sz="1600" dirty="0"/>
                <a:t>H</a:t>
              </a:r>
              <a:r>
                <a:rPr lang="en-US" sz="1600" baseline="-25000" dirty="0"/>
                <a:t>o</a:t>
              </a:r>
              <a:r>
                <a:rPr lang="en-US" sz="1600" dirty="0"/>
                <a:t>: Adj. </a:t>
              </a:r>
              <a:r>
                <a:rPr lang="en-US" sz="1600" dirty="0" err="1"/>
                <a:t>Mean</a:t>
              </a:r>
              <a:r>
                <a:rPr lang="en-US" sz="1600" baseline="-25000" dirty="0" err="1"/>
                <a:t>males</a:t>
              </a:r>
              <a:r>
                <a:rPr lang="en-US" sz="1600" baseline="-25000" dirty="0"/>
                <a:t> </a:t>
              </a:r>
              <a:r>
                <a:rPr lang="en-US" sz="1600" dirty="0"/>
                <a:t>= Adj. </a:t>
              </a:r>
              <a:r>
                <a:rPr lang="en-US" sz="1600" dirty="0" err="1"/>
                <a:t>Mean</a:t>
              </a:r>
              <a:r>
                <a:rPr lang="en-US" sz="1600" baseline="-25000" dirty="0" err="1"/>
                <a:t>females</a:t>
              </a:r>
              <a:endParaRPr lang="en-US" sz="1600" baseline="-25000" dirty="0"/>
            </a:p>
            <a:p>
              <a:r>
                <a:rPr lang="en-US" sz="1600" dirty="0"/>
                <a:t>H</a:t>
              </a:r>
              <a:r>
                <a:rPr lang="en-US" sz="1600" baseline="-25000" dirty="0"/>
                <a:t>a</a:t>
              </a:r>
              <a:r>
                <a:rPr lang="en-US" sz="1600" dirty="0"/>
                <a:t>: Adj. </a:t>
              </a:r>
              <a:r>
                <a:rPr lang="en-US" sz="1600" dirty="0" err="1"/>
                <a:t>Mean</a:t>
              </a:r>
              <a:r>
                <a:rPr lang="en-US" sz="1600" baseline="-25000" dirty="0" err="1"/>
                <a:t>males</a:t>
              </a:r>
              <a:r>
                <a:rPr lang="en-US" sz="1600" baseline="-25000" dirty="0"/>
                <a:t> </a:t>
              </a:r>
              <a:r>
                <a:rPr lang="en-US" sz="1600" dirty="0">
                  <a:latin typeface="ＭＳ ゴシック"/>
                  <a:ea typeface="ＭＳ ゴシック"/>
                  <a:cs typeface="ＭＳ ゴシック"/>
                </a:rPr>
                <a:t>≠ </a:t>
              </a:r>
              <a:r>
                <a:rPr lang="en-US" sz="1600" dirty="0"/>
                <a:t>Adj. </a:t>
              </a:r>
              <a:r>
                <a:rPr lang="en-US" sz="1600" dirty="0" err="1"/>
                <a:t>Mean</a:t>
              </a:r>
              <a:r>
                <a:rPr lang="en-US" sz="1600" baseline="-25000" dirty="0" err="1"/>
                <a:t>females</a:t>
              </a:r>
              <a:endParaRPr lang="en-US" sz="1600" baseline="-25000" dirty="0"/>
            </a:p>
          </p:txBody>
        </p:sp>
        <p:pic>
          <p:nvPicPr>
            <p:cNvPr id="13" name="Picture 12"/>
            <p:cNvPicPr>
              <a:picLocks noChangeAspect="1"/>
            </p:cNvPicPr>
            <p:nvPr/>
          </p:nvPicPr>
          <p:blipFill>
            <a:blip r:embed="rId6"/>
            <a:stretch>
              <a:fillRect/>
            </a:stretch>
          </p:blipFill>
          <p:spPr>
            <a:xfrm>
              <a:off x="5943600" y="2209800"/>
              <a:ext cx="1104900" cy="495300"/>
            </a:xfrm>
            <a:prstGeom prst="rect">
              <a:avLst/>
            </a:prstGeom>
          </p:spPr>
        </p:pic>
        <p:pic>
          <p:nvPicPr>
            <p:cNvPr id="19" name="Picture 18"/>
            <p:cNvPicPr>
              <a:picLocks noChangeAspect="1"/>
            </p:cNvPicPr>
            <p:nvPr/>
          </p:nvPicPr>
          <p:blipFill>
            <a:blip r:embed="rId7"/>
            <a:stretch>
              <a:fillRect/>
            </a:stretch>
          </p:blipFill>
          <p:spPr>
            <a:xfrm>
              <a:off x="5740400" y="4953000"/>
              <a:ext cx="3098800" cy="1001017"/>
            </a:xfrm>
            <a:prstGeom prst="rect">
              <a:avLst/>
            </a:prstGeom>
          </p:spPr>
        </p:pic>
      </p:grpSp>
      <p:sp>
        <p:nvSpPr>
          <p:cNvPr id="20" name="TextBox 19"/>
          <p:cNvSpPr txBox="1"/>
          <p:nvPr/>
        </p:nvSpPr>
        <p:spPr>
          <a:xfrm>
            <a:off x="513548" y="6019800"/>
            <a:ext cx="4876800" cy="646331"/>
          </a:xfrm>
          <a:prstGeom prst="rect">
            <a:avLst/>
          </a:prstGeom>
          <a:noFill/>
        </p:spPr>
        <p:txBody>
          <a:bodyPr wrap="square" rtlCol="0">
            <a:spAutoFit/>
          </a:bodyPr>
          <a:lstStyle/>
          <a:p>
            <a:r>
              <a:rPr lang="en-US" dirty="0">
                <a:solidFill>
                  <a:srgbClr val="0000FF"/>
                </a:solidFill>
              </a:rPr>
              <a:t>This analysis doesn’t account for confounding factor of body size on tail length.</a:t>
            </a:r>
          </a:p>
        </p:txBody>
      </p:sp>
      <p:sp>
        <p:nvSpPr>
          <p:cNvPr id="12" name="TextBox 11"/>
          <p:cNvSpPr txBox="1"/>
          <p:nvPr/>
        </p:nvSpPr>
        <p:spPr>
          <a:xfrm>
            <a:off x="5334000" y="5858470"/>
            <a:ext cx="3733800" cy="923330"/>
          </a:xfrm>
          <a:prstGeom prst="rect">
            <a:avLst/>
          </a:prstGeom>
          <a:noFill/>
        </p:spPr>
        <p:txBody>
          <a:bodyPr wrap="square" rtlCol="0">
            <a:spAutoFit/>
          </a:bodyPr>
          <a:lstStyle/>
          <a:p>
            <a:r>
              <a:rPr lang="en-US" dirty="0">
                <a:solidFill>
                  <a:srgbClr val="800000"/>
                </a:solidFill>
              </a:rPr>
              <a:t>This analysis tells us that our ANCOVA model (with 2 predictors) is sig. different than the null model.</a:t>
            </a:r>
          </a:p>
        </p:txBody>
      </p:sp>
    </p:spTree>
    <p:extLst>
      <p:ext uri="{BB962C8B-B14F-4D97-AF65-F5344CB8AC3E}">
        <p14:creationId xmlns:p14="http://schemas.microsoft.com/office/powerpoint/2010/main" val="2879800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1A4F-51F2-2448-8458-F5F01218758C}"/>
              </a:ext>
            </a:extLst>
          </p:cNvPr>
          <p:cNvSpPr>
            <a:spLocks noGrp="1"/>
          </p:cNvSpPr>
          <p:nvPr>
            <p:ph type="title"/>
          </p:nvPr>
        </p:nvSpPr>
        <p:spPr>
          <a:xfrm>
            <a:off x="519793" y="139402"/>
            <a:ext cx="7886700" cy="656885"/>
          </a:xfrm>
        </p:spPr>
        <p:txBody>
          <a:bodyPr>
            <a:normAutofit fontScale="90000"/>
          </a:bodyPr>
          <a:lstStyle/>
          <a:p>
            <a:r>
              <a:rPr lang="en-US" dirty="0"/>
              <a:t>Analysis of Covariance</a:t>
            </a:r>
          </a:p>
        </p:txBody>
      </p:sp>
      <p:sp>
        <p:nvSpPr>
          <p:cNvPr id="3" name="Content Placeholder 2">
            <a:extLst>
              <a:ext uri="{FF2B5EF4-FFF2-40B4-BE49-F238E27FC236}">
                <a16:creationId xmlns:a16="http://schemas.microsoft.com/office/drawing/2014/main" id="{6585B844-9C0B-FF45-A6D7-C1B81DDB9813}"/>
              </a:ext>
            </a:extLst>
          </p:cNvPr>
          <p:cNvSpPr>
            <a:spLocks noGrp="1"/>
          </p:cNvSpPr>
          <p:nvPr>
            <p:ph idx="1"/>
          </p:nvPr>
        </p:nvSpPr>
        <p:spPr>
          <a:xfrm>
            <a:off x="628650" y="796287"/>
            <a:ext cx="7886700" cy="4554583"/>
          </a:xfrm>
        </p:spPr>
        <p:txBody>
          <a:bodyPr>
            <a:normAutofit lnSpcReduction="10000"/>
          </a:bodyPr>
          <a:lstStyle/>
          <a:p>
            <a:r>
              <a:rPr lang="en-US" dirty="0"/>
              <a:t>In ANOVA, the major feature was that the predictor variable(s) were </a:t>
            </a:r>
            <a:r>
              <a:rPr lang="en-US" b="1" dirty="0"/>
              <a:t>categorical</a:t>
            </a:r>
            <a:r>
              <a:rPr lang="en-US" dirty="0"/>
              <a:t>. </a:t>
            </a:r>
          </a:p>
          <a:p>
            <a:r>
              <a:rPr lang="en-US" dirty="0"/>
              <a:t>Using the GLM framework we can add a second </a:t>
            </a:r>
            <a:r>
              <a:rPr lang="en-US" b="1" dirty="0"/>
              <a:t>continuous</a:t>
            </a:r>
            <a:r>
              <a:rPr lang="en-US" dirty="0"/>
              <a:t> predictor (now have combination of regression and ANOVA)</a:t>
            </a:r>
          </a:p>
          <a:p>
            <a:pPr marL="0" indent="0">
              <a:buNone/>
            </a:pPr>
            <a:r>
              <a:rPr lang="en-US" dirty="0"/>
              <a:t>Data are </a:t>
            </a:r>
            <a:r>
              <a:rPr lang="en-US" dirty="0" err="1">
                <a:solidFill>
                  <a:srgbClr val="0432FF"/>
                </a:solidFill>
              </a:rPr>
              <a:t>limpet.csv</a:t>
            </a:r>
            <a:endParaRPr lang="en-US" dirty="0">
              <a:solidFill>
                <a:srgbClr val="0432FF"/>
              </a:solidFill>
            </a:endParaRPr>
          </a:p>
          <a:p>
            <a:r>
              <a:rPr lang="en-US" dirty="0"/>
              <a:t>The data relate egg production by limpets to four density conditions in two seasons.</a:t>
            </a:r>
          </a:p>
          <a:p>
            <a:r>
              <a:rPr lang="en-US" dirty="0"/>
              <a:t>The response variable (</a:t>
            </a:r>
            <a:r>
              <a:rPr lang="en-US" b="1" dirty="0"/>
              <a:t>y</a:t>
            </a:r>
            <a:r>
              <a:rPr lang="en-US" dirty="0"/>
              <a:t>) is egg production (EGGS) and the predictor variables (</a:t>
            </a:r>
            <a:r>
              <a:rPr lang="en-US" b="1" dirty="0"/>
              <a:t>x</a:t>
            </a:r>
            <a:r>
              <a:rPr lang="en-US" dirty="0"/>
              <a:t>’s) are DENSITY (</a:t>
            </a:r>
            <a:r>
              <a:rPr lang="en-US" dirty="0">
                <a:solidFill>
                  <a:srgbClr val="0432FF"/>
                </a:solidFill>
              </a:rPr>
              <a:t>continuous</a:t>
            </a:r>
            <a:r>
              <a:rPr lang="en-US" dirty="0"/>
              <a:t>) and SEASON (</a:t>
            </a:r>
            <a:r>
              <a:rPr lang="en-US" dirty="0">
                <a:solidFill>
                  <a:srgbClr val="0432FF"/>
                </a:solidFill>
              </a:rPr>
              <a:t>categorical</a:t>
            </a:r>
            <a:r>
              <a:rPr lang="en-US" dirty="0"/>
              <a:t>).</a:t>
            </a:r>
          </a:p>
          <a:p>
            <a:endParaRPr lang="en-US" dirty="0"/>
          </a:p>
        </p:txBody>
      </p:sp>
      <p:pic>
        <p:nvPicPr>
          <p:cNvPr id="4" name="Picture 3">
            <a:extLst>
              <a:ext uri="{FF2B5EF4-FFF2-40B4-BE49-F238E27FC236}">
                <a16:creationId xmlns:a16="http://schemas.microsoft.com/office/drawing/2014/main" id="{DED8C8FD-3843-3848-8CE2-885B1F536E81}"/>
              </a:ext>
            </a:extLst>
          </p:cNvPr>
          <p:cNvPicPr>
            <a:picLocks noChangeAspect="1"/>
          </p:cNvPicPr>
          <p:nvPr/>
        </p:nvPicPr>
        <p:blipFill>
          <a:blip r:embed="rId3"/>
          <a:stretch>
            <a:fillRect/>
          </a:stretch>
        </p:blipFill>
        <p:spPr>
          <a:xfrm>
            <a:off x="4915791" y="5287774"/>
            <a:ext cx="2952123" cy="1417823"/>
          </a:xfrm>
          <a:prstGeom prst="rect">
            <a:avLst/>
          </a:prstGeom>
          <a:ln>
            <a:solidFill>
              <a:schemeClr val="tx1"/>
            </a:solidFill>
          </a:ln>
        </p:spPr>
      </p:pic>
      <p:pic>
        <p:nvPicPr>
          <p:cNvPr id="5" name="Picture 4">
            <a:extLst>
              <a:ext uri="{FF2B5EF4-FFF2-40B4-BE49-F238E27FC236}">
                <a16:creationId xmlns:a16="http://schemas.microsoft.com/office/drawing/2014/main" id="{75128E01-44C1-9C44-8FEF-9E383325F4F2}"/>
              </a:ext>
            </a:extLst>
          </p:cNvPr>
          <p:cNvPicPr>
            <a:picLocks noChangeAspect="1"/>
          </p:cNvPicPr>
          <p:nvPr/>
        </p:nvPicPr>
        <p:blipFill>
          <a:blip r:embed="rId4"/>
          <a:stretch>
            <a:fillRect/>
          </a:stretch>
        </p:blipFill>
        <p:spPr>
          <a:xfrm>
            <a:off x="2445180" y="5287775"/>
            <a:ext cx="2130143" cy="1417823"/>
          </a:xfrm>
          <a:prstGeom prst="rect">
            <a:avLst/>
          </a:prstGeom>
          <a:ln>
            <a:solidFill>
              <a:schemeClr val="tx1"/>
            </a:solidFill>
          </a:ln>
        </p:spPr>
      </p:pic>
    </p:spTree>
    <p:extLst>
      <p:ext uri="{BB962C8B-B14F-4D97-AF65-F5344CB8AC3E}">
        <p14:creationId xmlns:p14="http://schemas.microsoft.com/office/powerpoint/2010/main" val="2343420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2743200" y="152400"/>
            <a:ext cx="6172200" cy="11430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Tests for differences between (among) 2 or more groups after removing the effect of a confounding covariate (via regression).</a:t>
            </a:r>
          </a:p>
        </p:txBody>
      </p:sp>
      <p:sp>
        <p:nvSpPr>
          <p:cNvPr id="29" name="TextBox 28"/>
          <p:cNvSpPr txBox="1"/>
          <p:nvPr/>
        </p:nvSpPr>
        <p:spPr>
          <a:xfrm>
            <a:off x="1199547" y="5629870"/>
            <a:ext cx="7219238" cy="923330"/>
          </a:xfrm>
          <a:prstGeom prst="rect">
            <a:avLst/>
          </a:prstGeom>
          <a:noFill/>
          <a:ln>
            <a:solidFill>
              <a:schemeClr val="accent1"/>
            </a:solidFill>
          </a:ln>
        </p:spPr>
        <p:txBody>
          <a:bodyPr wrap="square" rtlCol="0">
            <a:spAutoFit/>
          </a:bodyPr>
          <a:lstStyle/>
          <a:p>
            <a:r>
              <a:rPr lang="en-US" dirty="0"/>
              <a:t>“There was a significant effect of </a:t>
            </a:r>
            <a:r>
              <a:rPr lang="en-US" dirty="0">
                <a:solidFill>
                  <a:srgbClr val="0432FF"/>
                </a:solidFill>
              </a:rPr>
              <a:t>body length </a:t>
            </a:r>
            <a:r>
              <a:rPr lang="en-US" dirty="0"/>
              <a:t>on tail length of beaded lizards (F</a:t>
            </a:r>
            <a:r>
              <a:rPr lang="en-US" baseline="-25000" dirty="0"/>
              <a:t>1,49</a:t>
            </a:r>
            <a:r>
              <a:rPr lang="en-US" dirty="0"/>
              <a:t> = 75.61, P &lt; 0.001) and tail lengths differed significantly between </a:t>
            </a:r>
            <a:r>
              <a:rPr lang="en-US" dirty="0">
                <a:solidFill>
                  <a:srgbClr val="0432FF"/>
                </a:solidFill>
              </a:rPr>
              <a:t>sexes</a:t>
            </a:r>
            <a:r>
              <a:rPr lang="en-US" dirty="0"/>
              <a:t> after accounting for body length (F</a:t>
            </a:r>
            <a:r>
              <a:rPr lang="en-US" baseline="-25000" dirty="0"/>
              <a:t>1,49</a:t>
            </a:r>
            <a:r>
              <a:rPr lang="en-US" dirty="0"/>
              <a:t> = 16.18, P = 0.0002).”</a:t>
            </a:r>
          </a:p>
        </p:txBody>
      </p:sp>
      <p:pic>
        <p:nvPicPr>
          <p:cNvPr id="10" name="Picture 9"/>
          <p:cNvPicPr>
            <a:picLocks noChangeAspect="1"/>
          </p:cNvPicPr>
          <p:nvPr/>
        </p:nvPicPr>
        <p:blipFill rotWithShape="1">
          <a:blip r:embed="rId2"/>
          <a:srcRect l="1687" t="1644" r="2530" b="3600"/>
          <a:stretch/>
        </p:blipFill>
        <p:spPr>
          <a:xfrm>
            <a:off x="685800" y="2438400"/>
            <a:ext cx="3809350" cy="2895600"/>
          </a:xfrm>
          <a:prstGeom prst="rect">
            <a:avLst/>
          </a:prstGeom>
        </p:spPr>
      </p:pic>
      <p:sp>
        <p:nvSpPr>
          <p:cNvPr id="11" name="TextBox 10"/>
          <p:cNvSpPr txBox="1"/>
          <p:nvPr/>
        </p:nvSpPr>
        <p:spPr>
          <a:xfrm>
            <a:off x="609600" y="1447800"/>
            <a:ext cx="3548900" cy="830997"/>
          </a:xfrm>
          <a:prstGeom prst="rect">
            <a:avLst/>
          </a:prstGeom>
          <a:noFill/>
        </p:spPr>
        <p:txBody>
          <a:bodyPr wrap="none" rtlCol="0">
            <a:spAutoFit/>
          </a:bodyPr>
          <a:lstStyle/>
          <a:p>
            <a:r>
              <a:rPr lang="en-US" sz="1600" u="sng" dirty="0"/>
              <a:t>Statistical Hypothesis: </a:t>
            </a:r>
            <a:r>
              <a:rPr lang="en-US" sz="1600" u="sng" dirty="0">
                <a:solidFill>
                  <a:srgbClr val="0000FF"/>
                </a:solidFill>
              </a:rPr>
              <a:t>SEX</a:t>
            </a:r>
          </a:p>
          <a:p>
            <a:r>
              <a:rPr lang="en-US" sz="1600" dirty="0"/>
              <a:t>H</a:t>
            </a:r>
            <a:r>
              <a:rPr lang="en-US" sz="1600" baseline="-25000" dirty="0"/>
              <a:t>o</a:t>
            </a:r>
            <a:r>
              <a:rPr lang="en-US" sz="1600" dirty="0"/>
              <a:t>: Adj. </a:t>
            </a:r>
            <a:r>
              <a:rPr lang="en-US" sz="1600" dirty="0" err="1"/>
              <a:t>Mean</a:t>
            </a:r>
            <a:r>
              <a:rPr lang="en-US" sz="1600" baseline="-25000" dirty="0" err="1"/>
              <a:t>males</a:t>
            </a:r>
            <a:r>
              <a:rPr lang="en-US" sz="1600" baseline="-25000" dirty="0"/>
              <a:t> </a:t>
            </a:r>
            <a:r>
              <a:rPr lang="en-US" sz="1600" dirty="0"/>
              <a:t>= Adj. </a:t>
            </a:r>
            <a:r>
              <a:rPr lang="en-US" sz="1600" dirty="0" err="1"/>
              <a:t>Mean</a:t>
            </a:r>
            <a:r>
              <a:rPr lang="en-US" sz="1600" baseline="-25000" dirty="0" err="1"/>
              <a:t>females</a:t>
            </a:r>
            <a:endParaRPr lang="en-US" sz="1600" baseline="-25000" dirty="0"/>
          </a:p>
          <a:p>
            <a:r>
              <a:rPr lang="en-US" sz="1600" dirty="0"/>
              <a:t>H</a:t>
            </a:r>
            <a:r>
              <a:rPr lang="en-US" sz="1600" baseline="-25000" dirty="0"/>
              <a:t>a</a:t>
            </a:r>
            <a:r>
              <a:rPr lang="en-US" sz="1600" dirty="0"/>
              <a:t>: Adj. </a:t>
            </a:r>
            <a:r>
              <a:rPr lang="en-US" sz="1600" dirty="0" err="1"/>
              <a:t>Mean</a:t>
            </a:r>
            <a:r>
              <a:rPr lang="en-US" sz="1600" baseline="-25000" dirty="0" err="1"/>
              <a:t>males</a:t>
            </a:r>
            <a:r>
              <a:rPr lang="en-US" sz="1600" baseline="-25000" dirty="0"/>
              <a:t> </a:t>
            </a:r>
            <a:r>
              <a:rPr lang="en-US" sz="1600" dirty="0">
                <a:latin typeface="ＭＳ ゴシック"/>
                <a:ea typeface="ＭＳ ゴシック"/>
                <a:cs typeface="ＭＳ ゴシック"/>
              </a:rPr>
              <a:t>≠ </a:t>
            </a:r>
            <a:r>
              <a:rPr lang="en-US" sz="1600" dirty="0"/>
              <a:t>Adj. </a:t>
            </a:r>
            <a:r>
              <a:rPr lang="en-US" sz="1600" dirty="0" err="1"/>
              <a:t>Mean</a:t>
            </a:r>
            <a:r>
              <a:rPr lang="en-US" sz="1600" baseline="-25000" dirty="0" err="1"/>
              <a:t>females</a:t>
            </a:r>
            <a:endParaRPr lang="en-US" sz="1600" baseline="-25000" dirty="0"/>
          </a:p>
        </p:txBody>
      </p:sp>
      <p:pic>
        <p:nvPicPr>
          <p:cNvPr id="12" name="Picture 11"/>
          <p:cNvPicPr>
            <a:picLocks noChangeAspect="1"/>
          </p:cNvPicPr>
          <p:nvPr/>
        </p:nvPicPr>
        <p:blipFill>
          <a:blip r:embed="rId3"/>
          <a:stretch>
            <a:fillRect/>
          </a:stretch>
        </p:blipFill>
        <p:spPr>
          <a:xfrm>
            <a:off x="1524000" y="2590800"/>
            <a:ext cx="1104900" cy="495300"/>
          </a:xfrm>
          <a:prstGeom prst="rect">
            <a:avLst/>
          </a:prstGeom>
        </p:spPr>
      </p:pic>
      <p:sp>
        <p:nvSpPr>
          <p:cNvPr id="15" name="TextBox 14"/>
          <p:cNvSpPr txBox="1"/>
          <p:nvPr/>
        </p:nvSpPr>
        <p:spPr>
          <a:xfrm>
            <a:off x="4495800" y="1447800"/>
            <a:ext cx="3715781" cy="830997"/>
          </a:xfrm>
          <a:prstGeom prst="rect">
            <a:avLst/>
          </a:prstGeom>
          <a:noFill/>
        </p:spPr>
        <p:txBody>
          <a:bodyPr wrap="none" rtlCol="0">
            <a:spAutoFit/>
          </a:bodyPr>
          <a:lstStyle/>
          <a:p>
            <a:r>
              <a:rPr lang="en-US" sz="1600" u="sng" dirty="0"/>
              <a:t>Statistical Hypothesis: </a:t>
            </a:r>
            <a:r>
              <a:rPr lang="en-US" sz="1600" u="sng" dirty="0">
                <a:solidFill>
                  <a:srgbClr val="0000FF"/>
                </a:solidFill>
              </a:rPr>
              <a:t>BODY LENGTH</a:t>
            </a:r>
          </a:p>
          <a:p>
            <a:r>
              <a:rPr lang="en-US" sz="1600" dirty="0"/>
              <a:t>H</a:t>
            </a:r>
            <a:r>
              <a:rPr lang="en-US" sz="1600" baseline="-25000" dirty="0"/>
              <a:t>o</a:t>
            </a:r>
            <a:r>
              <a:rPr lang="en-US" sz="1600" dirty="0"/>
              <a:t>: slope = 0</a:t>
            </a:r>
            <a:endParaRPr lang="en-US" sz="1600" baseline="-25000" dirty="0"/>
          </a:p>
          <a:p>
            <a:r>
              <a:rPr lang="en-US" sz="1600" dirty="0"/>
              <a:t>H</a:t>
            </a:r>
            <a:r>
              <a:rPr lang="en-US" sz="1600" baseline="-25000" dirty="0"/>
              <a:t>a</a:t>
            </a:r>
            <a:r>
              <a:rPr lang="en-US" sz="1600" dirty="0"/>
              <a:t>: slope </a:t>
            </a:r>
            <a:r>
              <a:rPr lang="en-US" sz="1600" dirty="0">
                <a:latin typeface="ＭＳ ゴシック"/>
                <a:ea typeface="ＭＳ ゴシック"/>
                <a:cs typeface="ＭＳ ゴシック"/>
              </a:rPr>
              <a:t>≠ 0</a:t>
            </a:r>
            <a:endParaRPr lang="en-US" sz="1600" baseline="-25000" dirty="0"/>
          </a:p>
        </p:txBody>
      </p:sp>
      <p:pic>
        <p:nvPicPr>
          <p:cNvPr id="3" name="Picture 2"/>
          <p:cNvPicPr>
            <a:picLocks noChangeAspect="1"/>
          </p:cNvPicPr>
          <p:nvPr/>
        </p:nvPicPr>
        <p:blipFill>
          <a:blip r:embed="rId4"/>
          <a:stretch>
            <a:fillRect/>
          </a:stretch>
        </p:blipFill>
        <p:spPr>
          <a:xfrm>
            <a:off x="4495800" y="2514600"/>
            <a:ext cx="4356100" cy="918780"/>
          </a:xfrm>
          <a:prstGeom prst="rect">
            <a:avLst/>
          </a:prstGeom>
        </p:spPr>
      </p:pic>
      <p:pic>
        <p:nvPicPr>
          <p:cNvPr id="4" name="Picture 3"/>
          <p:cNvPicPr>
            <a:picLocks noChangeAspect="1"/>
          </p:cNvPicPr>
          <p:nvPr/>
        </p:nvPicPr>
        <p:blipFill>
          <a:blip r:embed="rId5"/>
          <a:stretch>
            <a:fillRect/>
          </a:stretch>
        </p:blipFill>
        <p:spPr>
          <a:xfrm>
            <a:off x="5257800" y="3657600"/>
            <a:ext cx="3644900" cy="1384300"/>
          </a:xfrm>
          <a:prstGeom prst="rect">
            <a:avLst/>
          </a:prstGeom>
        </p:spPr>
      </p:pic>
    </p:spTree>
    <p:extLst>
      <p:ext uri="{BB962C8B-B14F-4D97-AF65-F5344CB8AC3E}">
        <p14:creationId xmlns:p14="http://schemas.microsoft.com/office/powerpoint/2010/main" val="5630737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57200" y="3876857"/>
            <a:ext cx="3810000" cy="2904943"/>
          </a:xfrm>
          <a:prstGeom prst="rect">
            <a:avLst/>
          </a:prstGeom>
        </p:spPr>
      </p:pic>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2743200" y="152400"/>
            <a:ext cx="6172200" cy="11430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Tests for differences between (among) 2 or more groups after removing the effect of a confounding covariate (via regression).</a:t>
            </a:r>
          </a:p>
        </p:txBody>
      </p:sp>
      <p:sp>
        <p:nvSpPr>
          <p:cNvPr id="29" name="TextBox 28"/>
          <p:cNvSpPr txBox="1"/>
          <p:nvPr/>
        </p:nvSpPr>
        <p:spPr>
          <a:xfrm>
            <a:off x="4343400" y="1600200"/>
            <a:ext cx="4495800" cy="5078314"/>
          </a:xfrm>
          <a:prstGeom prst="rect">
            <a:avLst/>
          </a:prstGeom>
          <a:noFill/>
          <a:ln>
            <a:solidFill>
              <a:schemeClr val="accent1"/>
            </a:solidFill>
          </a:ln>
        </p:spPr>
        <p:txBody>
          <a:bodyPr wrap="square" rtlCol="0">
            <a:spAutoFit/>
          </a:bodyPr>
          <a:lstStyle/>
          <a:p>
            <a:r>
              <a:rPr lang="en-US" dirty="0"/>
              <a:t>“There was a significant effect of body length on tail length of beaded lizards (F</a:t>
            </a:r>
            <a:r>
              <a:rPr lang="en-US" baseline="-25000" dirty="0"/>
              <a:t>1,49</a:t>
            </a:r>
            <a:r>
              <a:rPr lang="en-US" dirty="0"/>
              <a:t> = 75.61, P &lt; 0.001) and tail lengths differed significantly between sexes after accounting for body length (F</a:t>
            </a:r>
            <a:r>
              <a:rPr lang="en-US" baseline="-25000" dirty="0"/>
              <a:t>1,49</a:t>
            </a:r>
            <a:r>
              <a:rPr lang="en-US" dirty="0"/>
              <a:t> = 16.18, P = 0.0002).”</a:t>
            </a:r>
          </a:p>
          <a:p>
            <a:endParaRPr lang="en-US" dirty="0"/>
          </a:p>
          <a:p>
            <a:r>
              <a:rPr lang="en-US" dirty="0">
                <a:solidFill>
                  <a:srgbClr val="0000FF"/>
                </a:solidFill>
              </a:rPr>
              <a:t>May also choose to report Least-squares means, also called </a:t>
            </a:r>
            <a:r>
              <a:rPr lang="en-US" dirty="0">
                <a:solidFill>
                  <a:srgbClr val="800000"/>
                </a:solidFill>
              </a:rPr>
              <a:t>‘adjusted means’</a:t>
            </a:r>
            <a:r>
              <a:rPr lang="en-US" dirty="0">
                <a:solidFill>
                  <a:srgbClr val="0000FF"/>
                </a:solidFill>
              </a:rPr>
              <a:t>. These are the means of the response variable (tail length) at each level of the main effect (sex) AFTER being adjusted to the mean of the covariate (body length; 335.5 mm).</a:t>
            </a:r>
          </a:p>
          <a:p>
            <a:endParaRPr lang="en-US" dirty="0"/>
          </a:p>
          <a:p>
            <a:r>
              <a:rPr lang="en-US" dirty="0"/>
              <a:t>“LS means for tail length were 234.6(5.0) mm for females and 263.2(5.0) mm for males.” </a:t>
            </a:r>
          </a:p>
        </p:txBody>
      </p:sp>
      <p:pic>
        <p:nvPicPr>
          <p:cNvPr id="10" name="Picture 9"/>
          <p:cNvPicPr>
            <a:picLocks noChangeAspect="1"/>
          </p:cNvPicPr>
          <p:nvPr/>
        </p:nvPicPr>
        <p:blipFill rotWithShape="1">
          <a:blip r:embed="rId4"/>
          <a:srcRect l="1687" t="1644" r="2530" b="3600"/>
          <a:stretch/>
        </p:blipFill>
        <p:spPr>
          <a:xfrm>
            <a:off x="457200" y="1143000"/>
            <a:ext cx="3809350" cy="2895600"/>
          </a:xfrm>
          <a:prstGeom prst="rect">
            <a:avLst/>
          </a:prstGeom>
        </p:spPr>
      </p:pic>
      <p:pic>
        <p:nvPicPr>
          <p:cNvPr id="12" name="Picture 11"/>
          <p:cNvPicPr>
            <a:picLocks noChangeAspect="1"/>
          </p:cNvPicPr>
          <p:nvPr/>
        </p:nvPicPr>
        <p:blipFill>
          <a:blip r:embed="rId5"/>
          <a:stretch>
            <a:fillRect/>
          </a:stretch>
        </p:blipFill>
        <p:spPr>
          <a:xfrm>
            <a:off x="1295400" y="1371600"/>
            <a:ext cx="1104900" cy="495300"/>
          </a:xfrm>
          <a:prstGeom prst="rect">
            <a:avLst/>
          </a:prstGeom>
        </p:spPr>
      </p:pic>
      <p:cxnSp>
        <p:nvCxnSpPr>
          <p:cNvPr id="6" name="Straight Connector 5"/>
          <p:cNvCxnSpPr/>
          <p:nvPr/>
        </p:nvCxnSpPr>
        <p:spPr>
          <a:xfrm flipV="1">
            <a:off x="2819400" y="4191000"/>
            <a:ext cx="0" cy="2057400"/>
          </a:xfrm>
          <a:prstGeom prst="line">
            <a:avLst/>
          </a:prstGeom>
          <a:ln>
            <a:solidFill>
              <a:srgbClr val="000000"/>
            </a:solidFill>
            <a:prstDash val="sysDash"/>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219200" y="4038600"/>
            <a:ext cx="1611752" cy="307777"/>
          </a:xfrm>
          <a:prstGeom prst="rect">
            <a:avLst/>
          </a:prstGeom>
          <a:noFill/>
        </p:spPr>
        <p:txBody>
          <a:bodyPr wrap="none" rtlCol="0">
            <a:spAutoFit/>
          </a:bodyPr>
          <a:lstStyle/>
          <a:p>
            <a:r>
              <a:rPr lang="en-US" sz="1400" dirty="0"/>
              <a:t>Mean of covariate</a:t>
            </a:r>
          </a:p>
        </p:txBody>
      </p:sp>
      <p:sp>
        <p:nvSpPr>
          <p:cNvPr id="14" name="Oval 13"/>
          <p:cNvSpPr/>
          <p:nvPr/>
        </p:nvSpPr>
        <p:spPr>
          <a:xfrm>
            <a:off x="2743200" y="4910328"/>
            <a:ext cx="152400" cy="152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743200" y="5257800"/>
            <a:ext cx="152400" cy="152400"/>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895600" y="4873823"/>
            <a:ext cx="993018" cy="307777"/>
          </a:xfrm>
          <a:prstGeom prst="rect">
            <a:avLst/>
          </a:prstGeom>
          <a:noFill/>
        </p:spPr>
        <p:txBody>
          <a:bodyPr wrap="none" rtlCol="0">
            <a:spAutoFit/>
          </a:bodyPr>
          <a:lstStyle/>
          <a:p>
            <a:r>
              <a:rPr lang="en-US" sz="1400" dirty="0"/>
              <a:t>LS means</a:t>
            </a:r>
          </a:p>
        </p:txBody>
      </p:sp>
    </p:spTree>
    <p:extLst>
      <p:ext uri="{BB962C8B-B14F-4D97-AF65-F5344CB8AC3E}">
        <p14:creationId xmlns:p14="http://schemas.microsoft.com/office/powerpoint/2010/main" val="24755890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6626F-7424-3A48-9B82-BA90FFDFF26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931E6189-D47F-5640-8F31-C7D5F23EF57B}"/>
              </a:ext>
            </a:extLst>
          </p:cNvPr>
          <p:cNvSpPr>
            <a:spLocks noGrp="1"/>
          </p:cNvSpPr>
          <p:nvPr>
            <p:ph idx="1"/>
          </p:nvPr>
        </p:nvSpPr>
        <p:spPr/>
        <p:txBody>
          <a:bodyPr/>
          <a:lstStyle/>
          <a:p>
            <a:r>
              <a:rPr lang="en-US" dirty="0"/>
              <a:t>Try with the lizard tail data.</a:t>
            </a:r>
          </a:p>
          <a:p>
            <a:r>
              <a:rPr lang="en-US" dirty="0"/>
              <a:t>Good worked example from limpets example.</a:t>
            </a:r>
          </a:p>
          <a:p>
            <a:pPr lvl="1"/>
            <a:r>
              <a:rPr lang="en-US" dirty="0"/>
              <a:t>Fit full model</a:t>
            </a:r>
          </a:p>
          <a:p>
            <a:pPr lvl="1"/>
            <a:r>
              <a:rPr lang="en-US" dirty="0"/>
              <a:t>Thrown out N.S. interactions if they don’t help explain</a:t>
            </a:r>
          </a:p>
          <a:p>
            <a:pPr lvl="1"/>
            <a:r>
              <a:rPr lang="en-US" dirty="0"/>
              <a:t>Interpret final model.</a:t>
            </a:r>
          </a:p>
        </p:txBody>
      </p:sp>
    </p:spTree>
    <p:extLst>
      <p:ext uri="{BB962C8B-B14F-4D97-AF65-F5344CB8AC3E}">
        <p14:creationId xmlns:p14="http://schemas.microsoft.com/office/powerpoint/2010/main" val="2976436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1A4F-51F2-2448-8458-F5F01218758C}"/>
              </a:ext>
            </a:extLst>
          </p:cNvPr>
          <p:cNvSpPr>
            <a:spLocks noGrp="1"/>
          </p:cNvSpPr>
          <p:nvPr>
            <p:ph type="title"/>
          </p:nvPr>
        </p:nvSpPr>
        <p:spPr>
          <a:xfrm>
            <a:off x="519793" y="139402"/>
            <a:ext cx="7886700" cy="656885"/>
          </a:xfrm>
        </p:spPr>
        <p:txBody>
          <a:bodyPr>
            <a:normAutofit fontScale="90000"/>
          </a:bodyPr>
          <a:lstStyle/>
          <a:p>
            <a:r>
              <a:rPr lang="en-US" dirty="0"/>
              <a:t>Analysis of Covariance</a:t>
            </a:r>
          </a:p>
        </p:txBody>
      </p:sp>
      <p:sp>
        <p:nvSpPr>
          <p:cNvPr id="3" name="Content Placeholder 2">
            <a:extLst>
              <a:ext uri="{FF2B5EF4-FFF2-40B4-BE49-F238E27FC236}">
                <a16:creationId xmlns:a16="http://schemas.microsoft.com/office/drawing/2014/main" id="{6585B844-9C0B-FF45-A6D7-C1B81DDB9813}"/>
              </a:ext>
            </a:extLst>
          </p:cNvPr>
          <p:cNvSpPr>
            <a:spLocks noGrp="1"/>
          </p:cNvSpPr>
          <p:nvPr>
            <p:ph idx="1"/>
          </p:nvPr>
        </p:nvSpPr>
        <p:spPr>
          <a:xfrm>
            <a:off x="639536" y="2645228"/>
            <a:ext cx="7886700" cy="3744686"/>
          </a:xfrm>
        </p:spPr>
        <p:txBody>
          <a:bodyPr>
            <a:normAutofit fontScale="92500" lnSpcReduction="10000"/>
          </a:bodyPr>
          <a:lstStyle/>
          <a:p>
            <a:r>
              <a:rPr lang="en-US" dirty="0"/>
              <a:t>Because we are examining egg production along a continuous density gradient, this is essentially a study of density-dependent reproduction.</a:t>
            </a:r>
          </a:p>
          <a:p>
            <a:r>
              <a:rPr lang="en-US" dirty="0"/>
              <a:t>The experimental manipulation of density was implemented in </a:t>
            </a:r>
            <a:r>
              <a:rPr lang="en-US" dirty="0">
                <a:solidFill>
                  <a:srgbClr val="00B050"/>
                </a:solidFill>
              </a:rPr>
              <a:t>spring</a:t>
            </a:r>
            <a:r>
              <a:rPr lang="en-US" dirty="0"/>
              <a:t> and in </a:t>
            </a:r>
            <a:r>
              <a:rPr lang="en-US" dirty="0">
                <a:solidFill>
                  <a:srgbClr val="FF0000"/>
                </a:solidFill>
              </a:rPr>
              <a:t>summer</a:t>
            </a:r>
            <a:r>
              <a:rPr lang="en-US" dirty="0"/>
              <a:t>. </a:t>
            </a:r>
          </a:p>
          <a:p>
            <a:r>
              <a:rPr lang="en-US" dirty="0"/>
              <a:t>Thus, a motivation for collecting these data could be ‘does the density dependence of egg production differ between spring and summer’?</a:t>
            </a:r>
          </a:p>
          <a:p>
            <a:r>
              <a:rPr lang="en-US" dirty="0"/>
              <a:t>Does egg production differ between seasons </a:t>
            </a:r>
            <a:r>
              <a:rPr lang="en-US" u="sng" dirty="0"/>
              <a:t>after accounting for </a:t>
            </a:r>
            <a:r>
              <a:rPr lang="en-US" dirty="0"/>
              <a:t>the effect of density?</a:t>
            </a:r>
          </a:p>
          <a:p>
            <a:endParaRPr lang="en-US" dirty="0"/>
          </a:p>
        </p:txBody>
      </p:sp>
      <p:pic>
        <p:nvPicPr>
          <p:cNvPr id="4" name="Picture 3">
            <a:extLst>
              <a:ext uri="{FF2B5EF4-FFF2-40B4-BE49-F238E27FC236}">
                <a16:creationId xmlns:a16="http://schemas.microsoft.com/office/drawing/2014/main" id="{DED8C8FD-3843-3848-8CE2-885B1F536E81}"/>
              </a:ext>
            </a:extLst>
          </p:cNvPr>
          <p:cNvPicPr>
            <a:picLocks noChangeAspect="1"/>
          </p:cNvPicPr>
          <p:nvPr/>
        </p:nvPicPr>
        <p:blipFill>
          <a:blip r:embed="rId3"/>
          <a:stretch>
            <a:fillRect/>
          </a:stretch>
        </p:blipFill>
        <p:spPr>
          <a:xfrm>
            <a:off x="4582886" y="903803"/>
            <a:ext cx="2952123" cy="1417823"/>
          </a:xfrm>
          <a:prstGeom prst="rect">
            <a:avLst/>
          </a:prstGeom>
          <a:ln>
            <a:solidFill>
              <a:schemeClr val="tx1"/>
            </a:solidFill>
          </a:ln>
        </p:spPr>
      </p:pic>
      <p:pic>
        <p:nvPicPr>
          <p:cNvPr id="5" name="Picture 4">
            <a:extLst>
              <a:ext uri="{FF2B5EF4-FFF2-40B4-BE49-F238E27FC236}">
                <a16:creationId xmlns:a16="http://schemas.microsoft.com/office/drawing/2014/main" id="{75128E01-44C1-9C44-8FEF-9E383325F4F2}"/>
              </a:ext>
            </a:extLst>
          </p:cNvPr>
          <p:cNvPicPr>
            <a:picLocks noChangeAspect="1"/>
          </p:cNvPicPr>
          <p:nvPr/>
        </p:nvPicPr>
        <p:blipFill>
          <a:blip r:embed="rId4"/>
          <a:stretch>
            <a:fillRect/>
          </a:stretch>
        </p:blipFill>
        <p:spPr>
          <a:xfrm>
            <a:off x="1247751" y="879063"/>
            <a:ext cx="2130143" cy="1417823"/>
          </a:xfrm>
          <a:prstGeom prst="rect">
            <a:avLst/>
          </a:prstGeom>
          <a:ln>
            <a:solidFill>
              <a:schemeClr val="tx1"/>
            </a:solidFill>
          </a:ln>
        </p:spPr>
      </p:pic>
    </p:spTree>
    <p:extLst>
      <p:ext uri="{BB962C8B-B14F-4D97-AF65-F5344CB8AC3E}">
        <p14:creationId xmlns:p14="http://schemas.microsoft.com/office/powerpoint/2010/main" val="1688611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36077A-5956-8B4D-9EF7-CD14333ED7CD}"/>
              </a:ext>
            </a:extLst>
          </p:cNvPr>
          <p:cNvSpPr>
            <a:spLocks noGrp="1"/>
          </p:cNvSpPr>
          <p:nvPr>
            <p:ph idx="1"/>
          </p:nvPr>
        </p:nvSpPr>
        <p:spPr>
          <a:xfrm>
            <a:off x="413658" y="326572"/>
            <a:ext cx="8153400" cy="5752420"/>
          </a:xfrm>
        </p:spPr>
        <p:txBody>
          <a:bodyPr>
            <a:normAutofit/>
          </a:bodyPr>
          <a:lstStyle/>
          <a:p>
            <a:pPr marL="0" indent="0">
              <a:buNone/>
            </a:pPr>
            <a:endParaRPr lang="en-US" sz="2400" dirty="0"/>
          </a:p>
          <a:p>
            <a:pPr marL="0" indent="0">
              <a:buNone/>
            </a:pPr>
            <a:endParaRPr lang="en-US" sz="2400" dirty="0"/>
          </a:p>
          <a:p>
            <a:endParaRPr lang="en-US" sz="2400" dirty="0"/>
          </a:p>
        </p:txBody>
      </p:sp>
      <p:sp>
        <p:nvSpPr>
          <p:cNvPr id="6" name="TextBox 5">
            <a:extLst>
              <a:ext uri="{FF2B5EF4-FFF2-40B4-BE49-F238E27FC236}">
                <a16:creationId xmlns:a16="http://schemas.microsoft.com/office/drawing/2014/main" id="{9BD8BE8C-DD30-0547-8C2B-329D569B1164}"/>
              </a:ext>
            </a:extLst>
          </p:cNvPr>
          <p:cNvSpPr txBox="1"/>
          <p:nvPr/>
        </p:nvSpPr>
        <p:spPr>
          <a:xfrm>
            <a:off x="5913171" y="5722394"/>
            <a:ext cx="2830897" cy="646331"/>
          </a:xfrm>
          <a:prstGeom prst="rect">
            <a:avLst/>
          </a:prstGeom>
          <a:noFill/>
          <a:ln>
            <a:solidFill>
              <a:schemeClr val="accent1"/>
            </a:solidFill>
          </a:ln>
        </p:spPr>
        <p:txBody>
          <a:bodyPr wrap="square" rtlCol="0">
            <a:spAutoFit/>
          </a:bodyPr>
          <a:lstStyle/>
          <a:p>
            <a:r>
              <a:rPr lang="en-US" dirty="0"/>
              <a:t>Spring looks higher than summer across all densities</a:t>
            </a:r>
          </a:p>
        </p:txBody>
      </p:sp>
      <p:sp>
        <p:nvSpPr>
          <p:cNvPr id="2" name="TextBox 1">
            <a:extLst>
              <a:ext uri="{FF2B5EF4-FFF2-40B4-BE49-F238E27FC236}">
                <a16:creationId xmlns:a16="http://schemas.microsoft.com/office/drawing/2014/main" id="{EABDA65B-5A6F-9D4B-9FAC-96D9A12A042E}"/>
              </a:ext>
            </a:extLst>
          </p:cNvPr>
          <p:cNvSpPr txBox="1"/>
          <p:nvPr/>
        </p:nvSpPr>
        <p:spPr>
          <a:xfrm>
            <a:off x="532263" y="326572"/>
            <a:ext cx="6475299" cy="1200329"/>
          </a:xfrm>
          <a:prstGeom prst="rect">
            <a:avLst/>
          </a:prstGeom>
          <a:noFill/>
        </p:spPr>
        <p:txBody>
          <a:bodyPr wrap="none" rtlCol="0">
            <a:spAutoFit/>
          </a:bodyPr>
          <a:lstStyle/>
          <a:p>
            <a:r>
              <a:rPr lang="en-US" sz="2400" dirty="0"/>
              <a:t>Using the HH package:</a:t>
            </a:r>
          </a:p>
          <a:p>
            <a:endParaRPr lang="en-US" sz="2400" dirty="0"/>
          </a:p>
          <a:p>
            <a:r>
              <a:rPr lang="en-US" sz="2400" dirty="0" err="1"/>
              <a:t>ancovaplot</a:t>
            </a:r>
            <a:r>
              <a:rPr lang="en-US" sz="2400" dirty="0"/>
              <a:t>(EGGS ~ DENSITY + SEASON, data=limp)</a:t>
            </a:r>
          </a:p>
        </p:txBody>
      </p:sp>
      <p:pic>
        <p:nvPicPr>
          <p:cNvPr id="7" name="Picture 6">
            <a:extLst>
              <a:ext uri="{FF2B5EF4-FFF2-40B4-BE49-F238E27FC236}">
                <a16:creationId xmlns:a16="http://schemas.microsoft.com/office/drawing/2014/main" id="{A81A93DF-AD4E-1645-B3BE-CAA5F8FD9664}"/>
              </a:ext>
            </a:extLst>
          </p:cNvPr>
          <p:cNvPicPr>
            <a:picLocks noChangeAspect="1"/>
          </p:cNvPicPr>
          <p:nvPr/>
        </p:nvPicPr>
        <p:blipFill>
          <a:blip r:embed="rId3"/>
          <a:stretch>
            <a:fillRect/>
          </a:stretch>
        </p:blipFill>
        <p:spPr>
          <a:xfrm>
            <a:off x="656938" y="1526901"/>
            <a:ext cx="5131558" cy="5131558"/>
          </a:xfrm>
          <a:prstGeom prst="rect">
            <a:avLst/>
          </a:prstGeom>
        </p:spPr>
      </p:pic>
      <p:sp>
        <p:nvSpPr>
          <p:cNvPr id="4" name="TextBox 3">
            <a:extLst>
              <a:ext uri="{FF2B5EF4-FFF2-40B4-BE49-F238E27FC236}">
                <a16:creationId xmlns:a16="http://schemas.microsoft.com/office/drawing/2014/main" id="{561B1172-CF82-3B48-9350-B167751B2606}"/>
              </a:ext>
            </a:extLst>
          </p:cNvPr>
          <p:cNvSpPr txBox="1"/>
          <p:nvPr/>
        </p:nvSpPr>
        <p:spPr>
          <a:xfrm>
            <a:off x="5699086" y="2833450"/>
            <a:ext cx="3477505" cy="1938992"/>
          </a:xfrm>
          <a:prstGeom prst="rect">
            <a:avLst/>
          </a:prstGeom>
          <a:noFill/>
        </p:spPr>
        <p:txBody>
          <a:bodyPr wrap="square" rtlCol="0">
            <a:spAutoFit/>
          </a:bodyPr>
          <a:lstStyle/>
          <a:p>
            <a:r>
              <a:rPr lang="en-US" sz="2400" dirty="0"/>
              <a:t>Another advantage is the syntax is identical to that of </a:t>
            </a:r>
            <a:r>
              <a:rPr lang="en-US" sz="2400" dirty="0" err="1">
                <a:solidFill>
                  <a:srgbClr val="C00000"/>
                </a:solidFill>
              </a:rPr>
              <a:t>lm</a:t>
            </a:r>
            <a:r>
              <a:rPr lang="en-US" sz="2400" dirty="0"/>
              <a:t>(), which we use to fit a model.</a:t>
            </a:r>
          </a:p>
          <a:p>
            <a:endParaRPr lang="en-US" sz="2400" dirty="0"/>
          </a:p>
        </p:txBody>
      </p:sp>
    </p:spTree>
    <p:extLst>
      <p:ext uri="{BB962C8B-B14F-4D97-AF65-F5344CB8AC3E}">
        <p14:creationId xmlns:p14="http://schemas.microsoft.com/office/powerpoint/2010/main" val="3576847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36077A-5956-8B4D-9EF7-CD14333ED7CD}"/>
              </a:ext>
            </a:extLst>
          </p:cNvPr>
          <p:cNvSpPr>
            <a:spLocks noGrp="1"/>
          </p:cNvSpPr>
          <p:nvPr>
            <p:ph idx="1"/>
          </p:nvPr>
        </p:nvSpPr>
        <p:spPr>
          <a:xfrm>
            <a:off x="234041" y="326572"/>
            <a:ext cx="8730342" cy="1763260"/>
          </a:xfrm>
        </p:spPr>
        <p:txBody>
          <a:bodyPr>
            <a:normAutofit/>
          </a:bodyPr>
          <a:lstStyle/>
          <a:p>
            <a:pPr marL="0" indent="0">
              <a:buNone/>
            </a:pPr>
            <a:r>
              <a:rPr lang="en-US" sz="2200" dirty="0" err="1">
                <a:solidFill>
                  <a:srgbClr val="C00000"/>
                </a:solidFill>
              </a:rPr>
              <a:t>ggplot</a:t>
            </a:r>
            <a:r>
              <a:rPr lang="en-US" sz="2200" dirty="0"/>
              <a:t>(limp, </a:t>
            </a:r>
            <a:r>
              <a:rPr lang="en-US" sz="2200" dirty="0" err="1">
                <a:solidFill>
                  <a:srgbClr val="C00000"/>
                </a:solidFill>
              </a:rPr>
              <a:t>aes</a:t>
            </a:r>
            <a:r>
              <a:rPr lang="en-US" sz="2200" dirty="0"/>
              <a:t>(x = DENSITY, y = EGGS, </a:t>
            </a:r>
            <a:r>
              <a:rPr lang="en-US" sz="2200" dirty="0" err="1">
                <a:solidFill>
                  <a:srgbClr val="00B050"/>
                </a:solidFill>
              </a:rPr>
              <a:t>colour</a:t>
            </a:r>
            <a:r>
              <a:rPr lang="en-US" sz="2200" dirty="0"/>
              <a:t> = SEASON)) +</a:t>
            </a:r>
          </a:p>
          <a:p>
            <a:pPr marL="0" indent="0">
              <a:buNone/>
            </a:pPr>
            <a:r>
              <a:rPr lang="en-US" sz="2200" dirty="0"/>
              <a:t>	</a:t>
            </a:r>
            <a:r>
              <a:rPr lang="en-US" sz="2200" dirty="0" err="1">
                <a:solidFill>
                  <a:srgbClr val="C00000"/>
                </a:solidFill>
              </a:rPr>
              <a:t>geom_point</a:t>
            </a:r>
            <a:r>
              <a:rPr lang="en-US" sz="2200" dirty="0"/>
              <a:t>() +</a:t>
            </a:r>
          </a:p>
          <a:p>
            <a:pPr marL="0" indent="0">
              <a:buNone/>
            </a:pPr>
            <a:r>
              <a:rPr lang="en-US" sz="2200" dirty="0"/>
              <a:t>	</a:t>
            </a:r>
            <a:r>
              <a:rPr lang="en-US" sz="2200" dirty="0" err="1">
                <a:solidFill>
                  <a:srgbClr val="C00000"/>
                </a:solidFill>
              </a:rPr>
              <a:t>scale_color_manual</a:t>
            </a:r>
            <a:r>
              <a:rPr lang="en-US" sz="2200" dirty="0"/>
              <a:t>(</a:t>
            </a:r>
            <a:r>
              <a:rPr lang="en-US" sz="2200" dirty="0">
                <a:solidFill>
                  <a:srgbClr val="00B050"/>
                </a:solidFill>
              </a:rPr>
              <a:t>values</a:t>
            </a:r>
            <a:r>
              <a:rPr lang="en-US" sz="2200" dirty="0"/>
              <a:t> = c(</a:t>
            </a:r>
            <a:r>
              <a:rPr lang="en-US" sz="2200" dirty="0">
                <a:solidFill>
                  <a:srgbClr val="00B050"/>
                </a:solidFill>
              </a:rPr>
              <a:t>spring</a:t>
            </a:r>
            <a:r>
              <a:rPr lang="en-US" sz="2200" dirty="0"/>
              <a:t>="green", 	</a:t>
            </a:r>
            <a:r>
              <a:rPr lang="en-US" sz="2200" dirty="0">
                <a:solidFill>
                  <a:srgbClr val="00B050"/>
                </a:solidFill>
              </a:rPr>
              <a:t>summer</a:t>
            </a:r>
            <a:r>
              <a:rPr lang="en-US" sz="2200" dirty="0"/>
              <a:t>="red")) +</a:t>
            </a:r>
          </a:p>
          <a:p>
            <a:pPr marL="0" indent="0">
              <a:buNone/>
            </a:pPr>
            <a:r>
              <a:rPr lang="en-US" sz="2200" dirty="0"/>
              <a:t>	</a:t>
            </a:r>
            <a:r>
              <a:rPr lang="en-US" sz="2200" dirty="0" err="1">
                <a:solidFill>
                  <a:srgbClr val="C00000"/>
                </a:solidFill>
              </a:rPr>
              <a:t>theme_bw</a:t>
            </a:r>
            <a:r>
              <a:rPr lang="en-US" sz="2200" dirty="0"/>
              <a:t>()</a:t>
            </a:r>
          </a:p>
          <a:p>
            <a:pPr marL="0" indent="0">
              <a:buNone/>
            </a:pPr>
            <a:endParaRPr lang="en-US" sz="2400" dirty="0"/>
          </a:p>
          <a:p>
            <a:pPr marL="0" indent="0">
              <a:buNone/>
            </a:pPr>
            <a:endParaRPr lang="en-US" sz="2400" dirty="0"/>
          </a:p>
          <a:p>
            <a:endParaRPr lang="en-US" sz="2400" dirty="0"/>
          </a:p>
        </p:txBody>
      </p:sp>
      <p:pic>
        <p:nvPicPr>
          <p:cNvPr id="5" name="Picture 4">
            <a:extLst>
              <a:ext uri="{FF2B5EF4-FFF2-40B4-BE49-F238E27FC236}">
                <a16:creationId xmlns:a16="http://schemas.microsoft.com/office/drawing/2014/main" id="{5EEF43E5-A44E-7A47-A3EB-C12618CBFA2E}"/>
              </a:ext>
            </a:extLst>
          </p:cNvPr>
          <p:cNvPicPr>
            <a:picLocks noChangeAspect="1"/>
          </p:cNvPicPr>
          <p:nvPr/>
        </p:nvPicPr>
        <p:blipFill>
          <a:blip r:embed="rId2"/>
          <a:stretch>
            <a:fillRect/>
          </a:stretch>
        </p:blipFill>
        <p:spPr>
          <a:xfrm>
            <a:off x="3145971" y="2089832"/>
            <a:ext cx="4397829" cy="4397829"/>
          </a:xfrm>
          <a:prstGeom prst="rect">
            <a:avLst/>
          </a:prstGeom>
        </p:spPr>
      </p:pic>
      <p:sp>
        <p:nvSpPr>
          <p:cNvPr id="6" name="TextBox 5">
            <a:extLst>
              <a:ext uri="{FF2B5EF4-FFF2-40B4-BE49-F238E27FC236}">
                <a16:creationId xmlns:a16="http://schemas.microsoft.com/office/drawing/2014/main" id="{9BD8BE8C-DD30-0547-8C2B-329D569B1164}"/>
              </a:ext>
            </a:extLst>
          </p:cNvPr>
          <p:cNvSpPr txBox="1"/>
          <p:nvPr/>
        </p:nvSpPr>
        <p:spPr>
          <a:xfrm>
            <a:off x="4833259" y="-791885"/>
            <a:ext cx="4076700" cy="1200329"/>
          </a:xfrm>
          <a:prstGeom prst="rect">
            <a:avLst/>
          </a:prstGeom>
          <a:noFill/>
        </p:spPr>
        <p:txBody>
          <a:bodyPr wrap="square" rtlCol="0">
            <a:spAutoFit/>
          </a:bodyPr>
          <a:lstStyle/>
          <a:p>
            <a:r>
              <a:rPr lang="en-US" dirty="0"/>
              <a:t>Spring looks higher than summer across all densities</a:t>
            </a:r>
          </a:p>
          <a:p>
            <a:endParaRPr lang="en-US" dirty="0"/>
          </a:p>
          <a:p>
            <a:endParaRPr lang="en-US" dirty="0"/>
          </a:p>
        </p:txBody>
      </p:sp>
    </p:spTree>
    <p:extLst>
      <p:ext uri="{BB962C8B-B14F-4D97-AF65-F5344CB8AC3E}">
        <p14:creationId xmlns:p14="http://schemas.microsoft.com/office/powerpoint/2010/main" val="85116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36077A-5956-8B4D-9EF7-CD14333ED7CD}"/>
              </a:ext>
            </a:extLst>
          </p:cNvPr>
          <p:cNvSpPr>
            <a:spLocks noGrp="1"/>
          </p:cNvSpPr>
          <p:nvPr>
            <p:ph idx="1"/>
          </p:nvPr>
        </p:nvSpPr>
        <p:spPr>
          <a:xfrm>
            <a:off x="413658" y="326571"/>
            <a:ext cx="5007203" cy="6030685"/>
          </a:xfrm>
        </p:spPr>
        <p:txBody>
          <a:bodyPr>
            <a:normAutofit fontScale="92500" lnSpcReduction="10000"/>
          </a:bodyPr>
          <a:lstStyle/>
          <a:p>
            <a:pPr marL="0" indent="0">
              <a:buNone/>
            </a:pPr>
            <a:r>
              <a:rPr lang="en-US" dirty="0">
                <a:solidFill>
                  <a:srgbClr val="00B050"/>
                </a:solidFill>
              </a:rPr>
              <a:t>Spring</a:t>
            </a:r>
            <a:r>
              <a:rPr lang="en-US" dirty="0"/>
              <a:t> egg production looks higher than </a:t>
            </a:r>
            <a:r>
              <a:rPr lang="en-US" dirty="0">
                <a:solidFill>
                  <a:srgbClr val="FF0000"/>
                </a:solidFill>
              </a:rPr>
              <a:t>summer</a:t>
            </a:r>
            <a:r>
              <a:rPr lang="en-US" dirty="0"/>
              <a:t> across all densities</a:t>
            </a:r>
          </a:p>
          <a:p>
            <a:endParaRPr lang="en-US" sz="2400" dirty="0"/>
          </a:p>
          <a:p>
            <a:r>
              <a:rPr lang="en-US" sz="2400" dirty="0"/>
              <a:t>We can describe the relationship between egg production and density by a straight line [y=mx + b] (ignore the season for the moment)</a:t>
            </a:r>
          </a:p>
          <a:p>
            <a:endParaRPr lang="en-US" sz="2400" dirty="0"/>
          </a:p>
          <a:p>
            <a:r>
              <a:rPr lang="en-US" sz="2400" dirty="0"/>
              <a:t>Then </a:t>
            </a:r>
            <a:r>
              <a:rPr lang="en-US" sz="2400" dirty="0">
                <a:solidFill>
                  <a:srgbClr val="0432FF"/>
                </a:solidFill>
              </a:rPr>
              <a:t>y</a:t>
            </a:r>
            <a:r>
              <a:rPr lang="en-US" sz="2400" dirty="0"/>
              <a:t> is egg production, </a:t>
            </a:r>
            <a:r>
              <a:rPr lang="en-US" sz="2400" dirty="0">
                <a:solidFill>
                  <a:srgbClr val="0432FF"/>
                </a:solidFill>
              </a:rPr>
              <a:t>x</a:t>
            </a:r>
            <a:r>
              <a:rPr lang="en-US" sz="2400" dirty="0"/>
              <a:t> is density, </a:t>
            </a:r>
            <a:r>
              <a:rPr lang="en-US" sz="2400" dirty="0">
                <a:solidFill>
                  <a:srgbClr val="0432FF"/>
                </a:solidFill>
              </a:rPr>
              <a:t>b</a:t>
            </a:r>
            <a:r>
              <a:rPr lang="en-US" sz="2400" dirty="0"/>
              <a:t> is where the line crosses the y-axis (intercept), and </a:t>
            </a:r>
            <a:r>
              <a:rPr lang="en-US" sz="2400" dirty="0">
                <a:solidFill>
                  <a:srgbClr val="0432FF"/>
                </a:solidFill>
              </a:rPr>
              <a:t>m</a:t>
            </a:r>
            <a:r>
              <a:rPr lang="en-US" sz="2400" dirty="0"/>
              <a:t> is the slope of the egg production density relationship.</a:t>
            </a:r>
          </a:p>
          <a:p>
            <a:endParaRPr lang="en-US" sz="2400" dirty="0"/>
          </a:p>
          <a:p>
            <a:r>
              <a:rPr lang="en-US" sz="2400" dirty="0"/>
              <a:t>This slope represents the change in egg production per unit change in density—that is, the strength of density dependence.</a:t>
            </a:r>
          </a:p>
          <a:p>
            <a:pPr marL="0" indent="0">
              <a:buNone/>
            </a:pPr>
            <a:endParaRPr lang="en-US" sz="2400" dirty="0"/>
          </a:p>
          <a:p>
            <a:endParaRPr lang="en-US" sz="2400" dirty="0"/>
          </a:p>
        </p:txBody>
      </p:sp>
      <p:pic>
        <p:nvPicPr>
          <p:cNvPr id="5" name="Picture 4">
            <a:extLst>
              <a:ext uri="{FF2B5EF4-FFF2-40B4-BE49-F238E27FC236}">
                <a16:creationId xmlns:a16="http://schemas.microsoft.com/office/drawing/2014/main" id="{5EEF43E5-A44E-7A47-A3EB-C12618CBFA2E}"/>
              </a:ext>
            </a:extLst>
          </p:cNvPr>
          <p:cNvPicPr>
            <a:picLocks noChangeAspect="1"/>
          </p:cNvPicPr>
          <p:nvPr/>
        </p:nvPicPr>
        <p:blipFill>
          <a:blip r:embed="rId3"/>
          <a:stretch>
            <a:fillRect/>
          </a:stretch>
        </p:blipFill>
        <p:spPr>
          <a:xfrm>
            <a:off x="5420861" y="1422855"/>
            <a:ext cx="3559853" cy="3559853"/>
          </a:xfrm>
          <a:prstGeom prst="rect">
            <a:avLst/>
          </a:prstGeom>
        </p:spPr>
      </p:pic>
      <p:cxnSp>
        <p:nvCxnSpPr>
          <p:cNvPr id="4" name="Straight Connector 3">
            <a:extLst>
              <a:ext uri="{FF2B5EF4-FFF2-40B4-BE49-F238E27FC236}">
                <a16:creationId xmlns:a16="http://schemas.microsoft.com/office/drawing/2014/main" id="{58F80580-3D92-FE41-A6A2-14E2DC3E5FBB}"/>
              </a:ext>
            </a:extLst>
          </p:cNvPr>
          <p:cNvCxnSpPr/>
          <p:nvPr/>
        </p:nvCxnSpPr>
        <p:spPr>
          <a:xfrm>
            <a:off x="5708073" y="2410691"/>
            <a:ext cx="2382982" cy="159327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8884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7405-C315-4D4B-BC4D-3D78A0BBFE8A}"/>
              </a:ext>
            </a:extLst>
          </p:cNvPr>
          <p:cNvSpPr>
            <a:spLocks noGrp="1"/>
          </p:cNvSpPr>
          <p:nvPr>
            <p:ph type="title"/>
          </p:nvPr>
        </p:nvSpPr>
        <p:spPr>
          <a:xfrm>
            <a:off x="628650" y="0"/>
            <a:ext cx="7886700" cy="1325563"/>
          </a:xfrm>
        </p:spPr>
        <p:txBody>
          <a:bodyPr>
            <a:normAutofit/>
          </a:bodyPr>
          <a:lstStyle/>
          <a:p>
            <a:r>
              <a:rPr lang="en-US" sz="3600" dirty="0"/>
              <a:t>Interpreting the Figure-It’s All About Lines</a:t>
            </a:r>
          </a:p>
        </p:txBody>
      </p:sp>
      <p:sp>
        <p:nvSpPr>
          <p:cNvPr id="3" name="Content Placeholder 2">
            <a:extLst>
              <a:ext uri="{FF2B5EF4-FFF2-40B4-BE49-F238E27FC236}">
                <a16:creationId xmlns:a16="http://schemas.microsoft.com/office/drawing/2014/main" id="{A142C9E6-09B5-B043-BCE8-F7889824BDD5}"/>
              </a:ext>
            </a:extLst>
          </p:cNvPr>
          <p:cNvSpPr>
            <a:spLocks noGrp="1"/>
          </p:cNvSpPr>
          <p:nvPr>
            <p:ph idx="1"/>
          </p:nvPr>
        </p:nvSpPr>
        <p:spPr>
          <a:xfrm>
            <a:off x="628650" y="1325563"/>
            <a:ext cx="7886700" cy="4851400"/>
          </a:xfrm>
        </p:spPr>
        <p:txBody>
          <a:bodyPr/>
          <a:lstStyle/>
          <a:p>
            <a:r>
              <a:rPr lang="en-US" sz="2400" dirty="0"/>
              <a:t>Consider all the possible patterns that we might have found, and the different hypotheses, or interpretations, they represent.</a:t>
            </a:r>
          </a:p>
          <a:p>
            <a:r>
              <a:rPr lang="en-US" sz="2400" dirty="0"/>
              <a:t>We can do this using the </a:t>
            </a:r>
            <a:r>
              <a:rPr lang="en-US" sz="2400" dirty="0">
                <a:solidFill>
                  <a:srgbClr val="0432FF"/>
                </a:solidFill>
              </a:rPr>
              <a:t>slope</a:t>
            </a:r>
            <a:r>
              <a:rPr lang="en-US" sz="2400" dirty="0"/>
              <a:t> and </a:t>
            </a:r>
            <a:r>
              <a:rPr lang="en-US" sz="2400" dirty="0">
                <a:solidFill>
                  <a:srgbClr val="0432FF"/>
                </a:solidFill>
              </a:rPr>
              <a:t>intercept</a:t>
            </a:r>
            <a:r>
              <a:rPr lang="en-US" sz="2400" dirty="0"/>
              <a:t> of the lines describing each level of our factor of interest (group).</a:t>
            </a:r>
          </a:p>
          <a:p>
            <a:endParaRPr lang="en-US" dirty="0"/>
          </a:p>
          <a:p>
            <a:endParaRPr lang="en-US" dirty="0"/>
          </a:p>
        </p:txBody>
      </p:sp>
      <p:pic>
        <p:nvPicPr>
          <p:cNvPr id="4" name="Picture 3">
            <a:extLst>
              <a:ext uri="{FF2B5EF4-FFF2-40B4-BE49-F238E27FC236}">
                <a16:creationId xmlns:a16="http://schemas.microsoft.com/office/drawing/2014/main" id="{E054EA68-E677-0168-6B51-8337AF2D0C2F}"/>
              </a:ext>
            </a:extLst>
          </p:cNvPr>
          <p:cNvPicPr>
            <a:picLocks noChangeAspect="1"/>
          </p:cNvPicPr>
          <p:nvPr/>
        </p:nvPicPr>
        <p:blipFill>
          <a:blip r:embed="rId3"/>
          <a:stretch>
            <a:fillRect/>
          </a:stretch>
        </p:blipFill>
        <p:spPr>
          <a:xfrm>
            <a:off x="2810386" y="3218688"/>
            <a:ext cx="3392294" cy="3392294"/>
          </a:xfrm>
          <a:prstGeom prst="rect">
            <a:avLst/>
          </a:prstGeom>
        </p:spPr>
      </p:pic>
    </p:spTree>
    <p:extLst>
      <p:ext uri="{BB962C8B-B14F-4D97-AF65-F5344CB8AC3E}">
        <p14:creationId xmlns:p14="http://schemas.microsoft.com/office/powerpoint/2010/main" val="370752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525C1A1-5AF4-2740-ADBD-0B5B16E836DB}"/>
              </a:ext>
            </a:extLst>
          </p:cNvPr>
          <p:cNvSpPr txBox="1"/>
          <p:nvPr/>
        </p:nvSpPr>
        <p:spPr>
          <a:xfrm>
            <a:off x="272955" y="4817994"/>
            <a:ext cx="8746305" cy="3139321"/>
          </a:xfrm>
          <a:prstGeom prst="rect">
            <a:avLst/>
          </a:prstGeom>
          <a:noFill/>
        </p:spPr>
        <p:txBody>
          <a:bodyPr wrap="none" rtlCol="0">
            <a:spAutoFit/>
          </a:bodyPr>
          <a:lstStyle/>
          <a:p>
            <a:r>
              <a:rPr lang="en-US" dirty="0"/>
              <a:t>We might ignore </a:t>
            </a:r>
            <a:r>
              <a:rPr lang="en-US" dirty="0">
                <a:solidFill>
                  <a:srgbClr val="0432FF"/>
                </a:solidFill>
              </a:rPr>
              <a:t>A</a:t>
            </a:r>
            <a:r>
              <a:rPr lang="en-US" dirty="0"/>
              <a:t> and </a:t>
            </a:r>
            <a:r>
              <a:rPr lang="en-US" dirty="0">
                <a:solidFill>
                  <a:srgbClr val="0432FF"/>
                </a:solidFill>
              </a:rPr>
              <a:t>B</a:t>
            </a:r>
            <a:r>
              <a:rPr lang="en-US" dirty="0"/>
              <a:t>—it seems clear from the data that there is a decline, on average, </a:t>
            </a:r>
          </a:p>
          <a:p>
            <a:r>
              <a:rPr lang="en-US" dirty="0"/>
              <a:t>in egg production with density.</a:t>
            </a:r>
          </a:p>
          <a:p>
            <a:endParaRPr lang="en-US" dirty="0"/>
          </a:p>
          <a:p>
            <a:r>
              <a:rPr lang="en-US" dirty="0">
                <a:solidFill>
                  <a:srgbClr val="0432FF"/>
                </a:solidFill>
              </a:rPr>
              <a:t>C</a:t>
            </a:r>
            <a:r>
              <a:rPr lang="en-US" dirty="0"/>
              <a:t> is clearly possible; again, more so if the variation in egg production in each season is high.</a:t>
            </a:r>
          </a:p>
          <a:p>
            <a:endParaRPr lang="en-US" dirty="0"/>
          </a:p>
          <a:p>
            <a:r>
              <a:rPr lang="en-US" dirty="0">
                <a:solidFill>
                  <a:srgbClr val="0432FF"/>
                </a:solidFill>
              </a:rPr>
              <a:t>D</a:t>
            </a:r>
            <a:r>
              <a:rPr lang="en-US" dirty="0"/>
              <a:t> and </a:t>
            </a:r>
            <a:r>
              <a:rPr lang="en-US" dirty="0">
                <a:solidFill>
                  <a:srgbClr val="0432FF"/>
                </a:solidFill>
              </a:rPr>
              <a:t>E</a:t>
            </a:r>
            <a:r>
              <a:rPr lang="en-US" dirty="0"/>
              <a:t> are compelling. Because we can’t actually see whether there are different slopes </a:t>
            </a:r>
          </a:p>
          <a:p>
            <a:r>
              <a:rPr lang="en-US" dirty="0"/>
              <a:t>and intercepts, we can use statistics.</a:t>
            </a:r>
          </a:p>
          <a:p>
            <a:endParaRPr lang="en-US" dirty="0"/>
          </a:p>
          <a:p>
            <a:endParaRPr lang="en-US" dirty="0"/>
          </a:p>
          <a:p>
            <a:endParaRPr lang="en-US" dirty="0"/>
          </a:p>
          <a:p>
            <a:endParaRPr lang="en-US" dirty="0"/>
          </a:p>
        </p:txBody>
      </p:sp>
      <p:pic>
        <p:nvPicPr>
          <p:cNvPr id="2" name="Picture 1">
            <a:extLst>
              <a:ext uri="{FF2B5EF4-FFF2-40B4-BE49-F238E27FC236}">
                <a16:creationId xmlns:a16="http://schemas.microsoft.com/office/drawing/2014/main" id="{7A6ABD96-FE22-5A22-896C-96F2CE4CEA80}"/>
              </a:ext>
            </a:extLst>
          </p:cNvPr>
          <p:cNvPicPr>
            <a:picLocks noChangeAspect="1"/>
          </p:cNvPicPr>
          <p:nvPr/>
        </p:nvPicPr>
        <p:blipFill>
          <a:blip r:embed="rId3"/>
          <a:stretch>
            <a:fillRect/>
          </a:stretch>
        </p:blipFill>
        <p:spPr>
          <a:xfrm>
            <a:off x="6333548" y="1046018"/>
            <a:ext cx="2685712" cy="2685712"/>
          </a:xfrm>
          <a:prstGeom prst="rect">
            <a:avLst/>
          </a:prstGeom>
        </p:spPr>
      </p:pic>
      <p:pic>
        <p:nvPicPr>
          <p:cNvPr id="4" name="Picture 3">
            <a:extLst>
              <a:ext uri="{FF2B5EF4-FFF2-40B4-BE49-F238E27FC236}">
                <a16:creationId xmlns:a16="http://schemas.microsoft.com/office/drawing/2014/main" id="{958FC3AE-1213-6A40-8095-BA9B3F05ABCA}"/>
              </a:ext>
            </a:extLst>
          </p:cNvPr>
          <p:cNvPicPr>
            <a:picLocks noChangeAspect="1"/>
          </p:cNvPicPr>
          <p:nvPr/>
        </p:nvPicPr>
        <p:blipFill>
          <a:blip r:embed="rId4"/>
          <a:stretch>
            <a:fillRect/>
          </a:stretch>
        </p:blipFill>
        <p:spPr>
          <a:xfrm>
            <a:off x="140795" y="264729"/>
            <a:ext cx="6108700" cy="4457700"/>
          </a:xfrm>
          <a:prstGeom prst="rect">
            <a:avLst/>
          </a:prstGeom>
        </p:spPr>
      </p:pic>
    </p:spTree>
    <p:extLst>
      <p:ext uri="{BB962C8B-B14F-4D97-AF65-F5344CB8AC3E}">
        <p14:creationId xmlns:p14="http://schemas.microsoft.com/office/powerpoint/2010/main" val="175328970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1562</TotalTime>
  <Words>3101</Words>
  <Application>Microsoft Macintosh PowerPoint</Application>
  <PresentationFormat>On-screen Show (4:3)</PresentationFormat>
  <Paragraphs>311</Paragraphs>
  <Slides>32</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ＭＳ ゴシック</vt:lpstr>
      <vt:lpstr>ＭＳ Ｐゴシック</vt:lpstr>
      <vt:lpstr>Arial</vt:lpstr>
      <vt:lpstr>Calibri</vt:lpstr>
      <vt:lpstr>Calibri Light</vt:lpstr>
      <vt:lpstr>Courier New</vt:lpstr>
      <vt:lpstr>Office Theme</vt:lpstr>
      <vt:lpstr>Ch 6</vt:lpstr>
      <vt:lpstr>PowerPoint Presentation</vt:lpstr>
      <vt:lpstr>Analysis of Covariance</vt:lpstr>
      <vt:lpstr>Analysis of Covariance</vt:lpstr>
      <vt:lpstr>PowerPoint Presentation</vt:lpstr>
      <vt:lpstr>PowerPoint Presentation</vt:lpstr>
      <vt:lpstr>PowerPoint Presentation</vt:lpstr>
      <vt:lpstr>Interpreting the Figure-It’s All About Lines</vt:lpstr>
      <vt:lpstr>PowerPoint Presentation</vt:lpstr>
      <vt:lpstr>Assessing Interaction Terms</vt:lpstr>
      <vt:lpstr>PowerPoint Presentation</vt:lpstr>
      <vt:lpstr>Constructing the ANCOVA Using lm()</vt:lpstr>
      <vt:lpstr>PowerPoint Presentation</vt:lpstr>
      <vt:lpstr>Test Model Assumptions</vt:lpstr>
      <vt:lpstr>Interpretation: The anova() table</vt:lpstr>
      <vt:lpstr>PowerPoint Presentation</vt:lpstr>
      <vt:lpstr>Interpretation: The summary() table</vt:lpstr>
      <vt:lpstr>Interpretation: The summary() table</vt:lpstr>
      <vt:lpstr>So, refit model, but remove the interaction.</vt:lpstr>
      <vt:lpstr>Putting Lines on the Figure</vt:lpstr>
      <vt:lpstr>Compare Models</vt:lpstr>
      <vt:lpstr>Calculate means using the ‘best’ model</vt:lpstr>
      <vt:lpstr>Adjusted Means: Useful when slopes are equal (no sig. interaction) </vt:lpstr>
      <vt:lpstr>PowerPoint Presentation</vt:lpstr>
      <vt:lpstr>ANCOVA</vt:lpstr>
      <vt:lpstr>ANCOVA</vt:lpstr>
      <vt:lpstr>ANCOVA = Regression + ANOVA </vt:lpstr>
      <vt:lpstr>ANCOVA</vt:lpstr>
      <vt:lpstr>ANCOVA</vt:lpstr>
      <vt:lpstr>ANCOVA</vt:lpstr>
      <vt:lpstr>ANCOVA</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 6</dc:title>
  <dc:creator>C.M. Gienger</dc:creator>
  <cp:lastModifiedBy>C.M. Gienger</cp:lastModifiedBy>
  <cp:revision>115</cp:revision>
  <dcterms:created xsi:type="dcterms:W3CDTF">2018-11-25T18:01:56Z</dcterms:created>
  <dcterms:modified xsi:type="dcterms:W3CDTF">2022-11-02T20:44:10Z</dcterms:modified>
</cp:coreProperties>
</file>